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2" r:id="rId2"/>
    <p:sldId id="288" r:id="rId3"/>
    <p:sldId id="290" r:id="rId4"/>
    <p:sldId id="289" r:id="rId5"/>
    <p:sldId id="291" r:id="rId6"/>
    <p:sldId id="292" r:id="rId7"/>
    <p:sldId id="293" r:id="rId8"/>
    <p:sldId id="294" r:id="rId9"/>
    <p:sldId id="295" r:id="rId10"/>
    <p:sldId id="297" r:id="rId11"/>
    <p:sldId id="308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305" r:id="rId20"/>
    <p:sldId id="307" r:id="rId21"/>
    <p:sldId id="306" r:id="rId22"/>
    <p:sldId id="313" r:id="rId2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0D3C"/>
    <a:srgbClr val="003657"/>
    <a:srgbClr val="3A55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8" autoAdjust="0"/>
    <p:restoredTop sz="94660"/>
  </p:normalViewPr>
  <p:slideViewPr>
    <p:cSldViewPr snapToGrid="0">
      <p:cViewPr varScale="1">
        <p:scale>
          <a:sx n="72" d="100"/>
          <a:sy n="72" d="100"/>
        </p:scale>
        <p:origin x="48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 jednoduch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97ACEE47-C3F7-23FC-F32B-A9841C1ED981}"/>
              </a:ext>
            </a:extLst>
          </p:cNvPr>
          <p:cNvSpPr/>
          <p:nvPr/>
        </p:nvSpPr>
        <p:spPr>
          <a:xfrm>
            <a:off x="1" y="0"/>
            <a:ext cx="12192000" cy="4939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5" name="object 5">
            <a:extLst>
              <a:ext uri="{FF2B5EF4-FFF2-40B4-BE49-F238E27FC236}">
                <a16:creationId xmlns:a16="http://schemas.microsoft.com/office/drawing/2014/main" id="{50FF414F-5A20-59D9-D225-5FB9C627C29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80991"/>
            <a:ext cx="851909" cy="2271505"/>
          </a:xfrm>
          <a:prstGeom prst="rect">
            <a:avLst/>
          </a:prstGeom>
        </p:spPr>
      </p:pic>
      <p:pic>
        <p:nvPicPr>
          <p:cNvPr id="10" name="Picture 13">
            <a:extLst>
              <a:ext uri="{FF2B5EF4-FFF2-40B4-BE49-F238E27FC236}">
                <a16:creationId xmlns:a16="http://schemas.microsoft.com/office/drawing/2014/main" id="{4661CB4E-8A6B-1F9C-FDBF-52992CC694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93800" y="0"/>
            <a:ext cx="1259999" cy="1911236"/>
          </a:xfrm>
          <a:prstGeom prst="rect">
            <a:avLst/>
          </a:prstGeom>
        </p:spPr>
      </p:pic>
      <p:sp>
        <p:nvSpPr>
          <p:cNvPr id="6" name="Zástupný text 4">
            <a:extLst>
              <a:ext uri="{FF2B5EF4-FFF2-40B4-BE49-F238E27FC236}">
                <a16:creationId xmlns:a16="http://schemas.microsoft.com/office/drawing/2014/main" id="{DE1F7771-8998-0FAD-243D-5EBE54BA7C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700" y="1842655"/>
            <a:ext cx="8856517" cy="2604653"/>
          </a:xfrm>
        </p:spPr>
        <p:txBody>
          <a:bodyPr tIns="0" rIns="0" bIns="0"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6000" b="1">
                <a:solidFill>
                  <a:schemeClr val="bg1"/>
                </a:solidFill>
              </a:defRPr>
            </a:lvl1pPr>
            <a:lvl2pPr marL="0" indent="6350">
              <a:spcBef>
                <a:spcPts val="0"/>
              </a:spcBef>
              <a:spcAft>
                <a:spcPts val="1200"/>
              </a:spcAft>
              <a:buNone/>
              <a:defRPr sz="3000" b="1">
                <a:solidFill>
                  <a:schemeClr val="accent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63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Nadpis</a:t>
            </a:r>
          </a:p>
          <a:p>
            <a:pPr marL="0" marR="0" lvl="1" indent="63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Podnadpis</a:t>
            </a:r>
          </a:p>
        </p:txBody>
      </p:sp>
      <p:pic>
        <p:nvPicPr>
          <p:cNvPr id="3" name="Picture 12" descr="A circular red and black logo&#10;&#10;Description automatically generated">
            <a:extLst>
              <a:ext uri="{FF2B5EF4-FFF2-40B4-BE49-F238E27FC236}">
                <a16:creationId xmlns:a16="http://schemas.microsoft.com/office/drawing/2014/main" id="{E04ABB18-CBA9-65F5-452D-69CD3E0E1C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111" y="5243188"/>
            <a:ext cx="1310824" cy="131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238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ýrazný s pozadí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sah obrázku budova, venku, okno, kov&#10;&#10;Popis byl vytvořen automaticky">
            <a:extLst>
              <a:ext uri="{FF2B5EF4-FFF2-40B4-BE49-F238E27FC236}">
                <a16:creationId xmlns:a16="http://schemas.microsoft.com/office/drawing/2014/main" id="{79BEA5BF-AC6B-8B3A-7B31-AA8F8AF0F2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894"/>
          <a:stretch/>
        </p:blipFill>
        <p:spPr>
          <a:xfrm>
            <a:off x="0" y="-481"/>
            <a:ext cx="12192000" cy="6858481"/>
          </a:xfrm>
          <a:prstGeom prst="rect">
            <a:avLst/>
          </a:prstGeom>
        </p:spPr>
      </p:pic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FB0D019-80D8-9AEE-6E28-44D064BA27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53B74F-629B-467F-8A21-640A09D60A1A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62540D0-F5D2-0591-5624-30A832909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93244C7-290D-9E71-F1C5-0BBAA42F3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5E3EF-B936-4573-B802-241305F6FE5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2BA31D70-7FFF-04F2-E2D0-3D60D8EAC4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774511"/>
            <a:ext cx="10515599" cy="530897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35820389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5D8594-4F10-D73D-64F6-451456A47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896FEE9-8A2B-90C3-3BF1-5A89795213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29029"/>
            <a:ext cx="5181600" cy="3847933"/>
          </a:xfrm>
        </p:spPr>
        <p:txBody>
          <a:bodyPr/>
          <a:lstStyle>
            <a:lvl1pPr>
              <a:defRPr lang="cs-CZ" dirty="0"/>
            </a:lvl1pPr>
            <a:lvl2pPr>
              <a:defRPr lang="cs-CZ" dirty="0"/>
            </a:lvl2pPr>
            <a:lvl3pPr>
              <a:defRPr lang="cs-CZ" dirty="0"/>
            </a:lvl3pPr>
            <a:lvl4pPr>
              <a:defRPr lang="cs-CZ" dirty="0"/>
            </a:lvl4pPr>
            <a:lvl5pPr>
              <a:defRPr lang="cs-CZ" dirty="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5A476DD-BCA1-A85E-B008-A160ED4C7D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29029"/>
            <a:ext cx="5181600" cy="3847934"/>
          </a:xfrm>
        </p:spPr>
        <p:txBody>
          <a:bodyPr/>
          <a:lstStyle>
            <a:lvl1pPr>
              <a:defRPr lang="cs-CZ" dirty="0"/>
            </a:lvl1pPr>
            <a:lvl2pPr>
              <a:defRPr lang="cs-CZ" dirty="0"/>
            </a:lvl2pPr>
            <a:lvl3pPr>
              <a:defRPr lang="cs-CZ" dirty="0"/>
            </a:lvl3pPr>
            <a:lvl4pPr>
              <a:defRPr lang="cs-CZ" dirty="0"/>
            </a:lvl4pPr>
            <a:lvl5pPr>
              <a:defRPr lang="cs-CZ" dirty="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9CE08FE-32E0-B45B-5805-F146E21E7F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3B74F-629B-467F-8A21-640A09D60A1A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F54BDFB-1810-9FEA-43F2-6B45EE05F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B186B87-937F-EABB-E95F-D8A40C0AF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A5E3EF-B936-4573-B802-241305F6F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935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177801B-4378-A2FB-7970-2A041DA767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7088" y="2316330"/>
            <a:ext cx="5157787" cy="36512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67337E8-05A2-49DC-B2EB-AB77FDDAAC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48142"/>
            <a:ext cx="5157787" cy="3341521"/>
          </a:xfrm>
        </p:spPr>
        <p:txBody>
          <a:bodyPr/>
          <a:lstStyle>
            <a:lvl1pPr>
              <a:defRPr lang="cs-CZ" dirty="0"/>
            </a:lvl1pPr>
            <a:lvl2pPr>
              <a:defRPr lang="cs-CZ" dirty="0"/>
            </a:lvl2pPr>
            <a:lvl3pPr>
              <a:defRPr lang="cs-CZ" dirty="0"/>
            </a:lvl3pPr>
            <a:lvl4pPr>
              <a:defRPr lang="cs-CZ" dirty="0"/>
            </a:lvl4pPr>
            <a:lvl5pPr>
              <a:defRPr lang="cs-CZ" dirty="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0A721B7-8779-B62C-9FD8-0ADA237135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59500" y="2316330"/>
            <a:ext cx="5183188" cy="36512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C071DEB-88CA-8F0F-5AC9-4809DB8FEB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48142"/>
            <a:ext cx="5183188" cy="3341521"/>
          </a:xfrm>
        </p:spPr>
        <p:txBody>
          <a:bodyPr/>
          <a:lstStyle>
            <a:lvl1pPr>
              <a:defRPr lang="cs-CZ" dirty="0"/>
            </a:lvl1pPr>
            <a:lvl2pPr>
              <a:defRPr lang="cs-CZ" dirty="0"/>
            </a:lvl2pPr>
            <a:lvl3pPr>
              <a:defRPr lang="cs-CZ" dirty="0"/>
            </a:lvl3pPr>
            <a:lvl4pPr>
              <a:defRPr lang="cs-CZ" dirty="0"/>
            </a:lvl4pPr>
            <a:lvl5pPr>
              <a:defRPr lang="cs-CZ" dirty="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7F8D8BB0-4563-7DAD-D811-E96FC057CD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3B74F-629B-467F-8A21-640A09D60A1A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39ED064-497B-752B-042C-E162125B2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A70CBB3-B742-9795-8F63-53EDA9FCA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A5E3EF-B936-4573-B802-241305F6FE5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F0BD1D84-35BA-630E-1CD8-B149F5FA4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7586"/>
            <a:ext cx="10515600" cy="992057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5417377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bsah dokumen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9B33E6-18DD-A644-6832-E73A60727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646216-40A2-31AD-2AC3-8093C9D3D6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 spcCol="180000"/>
          <a:lstStyle>
            <a:lvl1pPr marL="457200" indent="-457200">
              <a:buFont typeface="+mj-lt"/>
              <a:buAutoNum type="arabicPeriod"/>
              <a:defRPr/>
            </a:lvl1pPr>
            <a:lvl2pPr marL="914400" indent="-457200">
              <a:spcBef>
                <a:spcPts val="1000"/>
              </a:spcBef>
              <a:buFont typeface="+mj-lt"/>
              <a:buAutoNum type="arabicPeriod"/>
              <a:defRPr sz="2400"/>
            </a:lvl2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D4A1909-B779-CD61-B1A6-901EA7A26B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3B74F-629B-467F-8A21-640A09D60A1A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4CBCCFC-62F1-4F70-D5B8-38F0930C4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B6136B3-9DD0-3A51-C008-6776E04AF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A5E3EF-B936-4573-B802-241305F6F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7502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ávěrečný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25A5749-848E-9382-E6F3-C0E6832460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3B74F-629B-467F-8A21-640A09D60A1A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728C3E1-1274-3A1B-60AD-30D280386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C72C77D-C6FA-0161-3CD3-FDA68446F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A5E3EF-B936-4573-B802-241305F6FE51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12" descr="A circular red and black logo&#10;&#10;Description automatically generated">
            <a:extLst>
              <a:ext uri="{FF2B5EF4-FFF2-40B4-BE49-F238E27FC236}">
                <a16:creationId xmlns:a16="http://schemas.microsoft.com/office/drawing/2014/main" id="{83DDAF44-481B-B754-F2A1-0307CC3915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728" y="807015"/>
            <a:ext cx="2174543" cy="2174543"/>
          </a:xfrm>
          <a:prstGeom prst="rect">
            <a:avLst/>
          </a:prstGeom>
        </p:spPr>
      </p:pic>
      <p:sp>
        <p:nvSpPr>
          <p:cNvPr id="7" name="Zástupný text 6">
            <a:extLst>
              <a:ext uri="{FF2B5EF4-FFF2-40B4-BE49-F238E27FC236}">
                <a16:creationId xmlns:a16="http://schemas.microsoft.com/office/drawing/2014/main" id="{91C59178-D929-BC6D-5554-AD2F448649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08194" y="3284226"/>
            <a:ext cx="6175612" cy="2002149"/>
          </a:xfrm>
        </p:spPr>
        <p:txBody>
          <a:bodyPr>
            <a:noAutofit/>
          </a:bodyPr>
          <a:lstStyle>
            <a:lvl1pPr marL="0" indent="0" algn="ctr">
              <a:buNone/>
              <a:defRPr sz="5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8" name="Picture 8" descr="A black and red pattern with squares and circles&#10;&#10;Description automatically generated">
            <a:extLst>
              <a:ext uri="{FF2B5EF4-FFF2-40B4-BE49-F238E27FC236}">
                <a16:creationId xmlns:a16="http://schemas.microsoft.com/office/drawing/2014/main" id="{3DCFAC5B-3301-6D0C-644B-CE444DF2C1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048" y="5973166"/>
            <a:ext cx="1996751" cy="884834"/>
          </a:xfrm>
          <a:prstGeom prst="rect">
            <a:avLst/>
          </a:prstGeom>
        </p:spPr>
      </p:pic>
      <p:sp>
        <p:nvSpPr>
          <p:cNvPr id="12" name="Zástupný text 11">
            <a:extLst>
              <a:ext uri="{FF2B5EF4-FFF2-40B4-BE49-F238E27FC236}">
                <a16:creationId xmlns:a16="http://schemas.microsoft.com/office/drawing/2014/main" id="{B2DED986-CB74-E37C-7EFE-811753E89C1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56723" y="4856818"/>
            <a:ext cx="1997075" cy="499690"/>
          </a:xfrm>
        </p:spPr>
        <p:txBody>
          <a:bodyPr lIns="90000" tIns="46800" rIns="90000" bIns="46800" anchor="b" anchorCtr="0">
            <a:spAutoFit/>
          </a:bodyPr>
          <a:lstStyle>
            <a:lvl1pPr marL="0" indent="0">
              <a:buNone/>
              <a:defRPr sz="1100" b="1">
                <a:solidFill>
                  <a:schemeClr val="tx2"/>
                </a:solidFill>
              </a:defRPr>
            </a:lvl1pPr>
            <a:lvl2pPr marL="0" indent="0">
              <a:lnSpc>
                <a:spcPct val="110000"/>
              </a:lnSpc>
              <a:buNone/>
              <a:defRPr sz="1100">
                <a:solidFill>
                  <a:schemeClr val="tx1"/>
                </a:solidFill>
              </a:defRPr>
            </a:lvl2pPr>
          </a:lstStyle>
          <a:p>
            <a:pPr lvl="0"/>
            <a:r>
              <a:rPr lang="cs-CZ" dirty="0"/>
              <a:t>Jméno</a:t>
            </a:r>
          </a:p>
          <a:p>
            <a:pPr lvl="1"/>
            <a:r>
              <a:rPr lang="cs-CZ" dirty="0"/>
              <a:t>funkce</a:t>
            </a:r>
          </a:p>
        </p:txBody>
      </p:sp>
      <p:pic>
        <p:nvPicPr>
          <p:cNvPr id="6" name="Graphic 6">
            <a:hlinkClick r:id="" action="ppaction://noaction"/>
            <a:extLst>
              <a:ext uri="{FF2B5EF4-FFF2-40B4-BE49-F238E27FC236}">
                <a16:creationId xmlns:a16="http://schemas.microsoft.com/office/drawing/2014/main" id="{0E64EF1F-E793-9457-C8A4-495F0C6928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56724" y="5468768"/>
            <a:ext cx="1997075" cy="39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861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CA04C7-0A64-C6EF-0F13-C75622644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78275C4-F094-3B3F-41B4-58BE040A7D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3B74F-629B-467F-8A21-640A09D60A1A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3866A41-944D-B702-26D4-AEA83C616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315CFC4-403E-A4FB-5493-8B67FFCB4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A5E3EF-B936-4573-B802-241305F6F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4998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25A5749-848E-9382-E6F3-C0E6832460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3B74F-629B-467F-8A21-640A09D60A1A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728C3E1-1274-3A1B-60AD-30D280386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C72C77D-C6FA-0161-3CD3-FDA68446F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A5E3EF-B936-4573-B802-241305F6F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503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 s pozad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D907C3C0-6472-E03D-9591-8BF56D3E23C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124"/>
          <a:stretch/>
        </p:blipFill>
        <p:spPr>
          <a:xfrm>
            <a:off x="1284" y="0"/>
            <a:ext cx="12190716" cy="4939200"/>
          </a:xfrm>
          <a:prstGeom prst="rect">
            <a:avLst/>
          </a:prstGeom>
          <a:solidFill>
            <a:schemeClr val="tx2"/>
          </a:solidFill>
        </p:spPr>
      </p:pic>
      <p:pic>
        <p:nvPicPr>
          <p:cNvPr id="15" name="object 5">
            <a:extLst>
              <a:ext uri="{FF2B5EF4-FFF2-40B4-BE49-F238E27FC236}">
                <a16:creationId xmlns:a16="http://schemas.microsoft.com/office/drawing/2014/main" id="{50FF414F-5A20-59D9-D225-5FB9C627C29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980991"/>
            <a:ext cx="851909" cy="2271505"/>
          </a:xfrm>
          <a:prstGeom prst="rect">
            <a:avLst/>
          </a:prstGeom>
        </p:spPr>
      </p:pic>
      <p:pic>
        <p:nvPicPr>
          <p:cNvPr id="10" name="Picture 13">
            <a:extLst>
              <a:ext uri="{FF2B5EF4-FFF2-40B4-BE49-F238E27FC236}">
                <a16:creationId xmlns:a16="http://schemas.microsoft.com/office/drawing/2014/main" id="{4661CB4E-8A6B-1F9C-FDBF-52992CC694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93800" y="0"/>
            <a:ext cx="1259999" cy="1911236"/>
          </a:xfrm>
          <a:prstGeom prst="rect">
            <a:avLst/>
          </a:prstGeom>
        </p:spPr>
      </p:pic>
      <p:sp>
        <p:nvSpPr>
          <p:cNvPr id="6" name="Zástupný text 4">
            <a:extLst>
              <a:ext uri="{FF2B5EF4-FFF2-40B4-BE49-F238E27FC236}">
                <a16:creationId xmlns:a16="http://schemas.microsoft.com/office/drawing/2014/main" id="{DE1F7771-8998-0FAD-243D-5EBE54BA7C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700" y="1842655"/>
            <a:ext cx="8856517" cy="2604653"/>
          </a:xfrm>
        </p:spPr>
        <p:txBody>
          <a:bodyPr tIns="0" rIns="0" bIns="0"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6000" b="1">
                <a:solidFill>
                  <a:schemeClr val="bg1"/>
                </a:solidFill>
              </a:defRPr>
            </a:lvl1pPr>
            <a:lvl2pPr marL="0" indent="6350">
              <a:spcBef>
                <a:spcPts val="0"/>
              </a:spcBef>
              <a:spcAft>
                <a:spcPts val="1200"/>
              </a:spcAft>
              <a:buNone/>
              <a:defRPr sz="3000" b="1">
                <a:solidFill>
                  <a:schemeClr val="accent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63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Nadpis</a:t>
            </a:r>
          </a:p>
          <a:p>
            <a:pPr marL="0" marR="0" lvl="1" indent="63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Podnadpis</a:t>
            </a:r>
          </a:p>
        </p:txBody>
      </p:sp>
      <p:pic>
        <p:nvPicPr>
          <p:cNvPr id="4" name="Obrázek 3" descr="Obsah obrázku text, Písmo, kruh, logo&#10;&#10;Popis byl vytvořen automaticky">
            <a:extLst>
              <a:ext uri="{FF2B5EF4-FFF2-40B4-BE49-F238E27FC236}">
                <a16:creationId xmlns:a16="http://schemas.microsoft.com/office/drawing/2014/main" id="{401147BA-9006-FCBC-A873-2CF4E53B08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13" y="5209527"/>
            <a:ext cx="4436945" cy="135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584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 detail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obrázku 10">
            <a:extLst>
              <a:ext uri="{FF2B5EF4-FFF2-40B4-BE49-F238E27FC236}">
                <a16:creationId xmlns:a16="http://schemas.microsoft.com/office/drawing/2014/main" id="{E679D543-9435-D1EB-C7A4-B81173A28C9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983153" y="0"/>
            <a:ext cx="5208847" cy="6858000"/>
          </a:xfrm>
        </p:spPr>
        <p:txBody>
          <a:bodyPr lIns="0" tIns="900000" rIns="0" bIns="0" anchor="ctr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34" name="object 5">
            <a:extLst>
              <a:ext uri="{FF2B5EF4-FFF2-40B4-BE49-F238E27FC236}">
                <a16:creationId xmlns:a16="http://schemas.microsoft.com/office/drawing/2014/main" id="{E2A84DE8-2E9A-AA09-CD09-69FE963B78B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89769"/>
            <a:ext cx="851909" cy="2271505"/>
          </a:xfrm>
          <a:prstGeom prst="rect">
            <a:avLst/>
          </a:prstGeom>
        </p:spPr>
      </p:pic>
      <p:pic>
        <p:nvPicPr>
          <p:cNvPr id="35" name="object 5">
            <a:extLst>
              <a:ext uri="{FF2B5EF4-FFF2-40B4-BE49-F238E27FC236}">
                <a16:creationId xmlns:a16="http://schemas.microsoft.com/office/drawing/2014/main" id="{C389887F-833B-0C0C-3DB7-0987241132A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89770"/>
            <a:ext cx="851909" cy="2271505"/>
          </a:xfrm>
          <a:prstGeom prst="rect">
            <a:avLst/>
          </a:prstGeom>
        </p:spPr>
      </p:pic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61CD1A4B-59F0-FB98-3DB3-B94C039434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1364" y="542395"/>
            <a:ext cx="2890716" cy="917136"/>
          </a:xfrm>
          <a:prstGeom prst="rect">
            <a:avLst/>
          </a:prstGeom>
        </p:spPr>
      </p:pic>
      <p:sp>
        <p:nvSpPr>
          <p:cNvPr id="7" name="Zástupný text 2">
            <a:extLst>
              <a:ext uri="{FF2B5EF4-FFF2-40B4-BE49-F238E27FC236}">
                <a16:creationId xmlns:a16="http://schemas.microsoft.com/office/drawing/2014/main" id="{BA00DAD5-C5EC-EE9E-7DD7-587D3F17E0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23663" y="2403764"/>
            <a:ext cx="5237437" cy="2452254"/>
          </a:xfrm>
        </p:spPr>
        <p:txBody>
          <a:bodyPr lIns="90000" tIns="0" rIns="0" bIns="0" anchor="ctr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3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180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spcAft>
                <a:spcPts val="300"/>
              </a:spcAft>
              <a:buNone/>
              <a:defRPr sz="1600"/>
            </a:lvl3pPr>
          </a:lstStyle>
          <a:p>
            <a:pPr lvl="0"/>
            <a:r>
              <a:rPr lang="cs-CZ" dirty="0"/>
              <a:t>Nadpis</a:t>
            </a:r>
          </a:p>
          <a:p>
            <a:pPr lvl="1"/>
            <a:r>
              <a:rPr lang="cs-CZ" dirty="0"/>
              <a:t>Druhá úroveň (podnadpis)</a:t>
            </a:r>
          </a:p>
          <a:p>
            <a:pPr lvl="2"/>
            <a:r>
              <a:rPr lang="cs-CZ" dirty="0"/>
              <a:t>Třetí úroveň (jméno/datum)</a:t>
            </a:r>
          </a:p>
        </p:txBody>
      </p:sp>
    </p:spTree>
    <p:extLst>
      <p:ext uri="{BB962C8B-B14F-4D97-AF65-F5344CB8AC3E}">
        <p14:creationId xmlns:p14="http://schemas.microsoft.com/office/powerpoint/2010/main" val="1587916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9B33E6-18DD-A644-6832-E73A60727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646216-40A2-31AD-2AC3-8093C9D3D6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lang="cs-CZ" dirty="0"/>
            </a:lvl1pPr>
            <a:lvl2pPr>
              <a:defRPr lang="cs-CZ" dirty="0"/>
            </a:lvl2pPr>
            <a:lvl3pPr>
              <a:defRPr lang="cs-CZ" dirty="0"/>
            </a:lvl3pPr>
            <a:lvl4pPr>
              <a:defRPr lang="cs-CZ" dirty="0"/>
            </a:lvl4pPr>
            <a:lvl5pPr>
              <a:defRPr lang="cs-CZ" dirty="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D4A1909-B779-CD61-B1A6-901EA7A26B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3B74F-629B-467F-8A21-640A09D60A1A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4CBCCFC-62F1-4F70-D5B8-38F0930C4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B6136B3-9DD0-3A51-C008-6776E04AF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A5E3EF-B936-4573-B802-241305F6F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351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a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52C513-194D-BEA9-F7F0-AEFC6EFA4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446" y="1157586"/>
            <a:ext cx="6140354" cy="9920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4B272D6-E322-5B2E-B01F-88C4E43F29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3B74F-629B-467F-8A21-640A09D60A1A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5ACFC21-24FE-1550-3771-1E7792373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31EE519-67DF-B348-E341-0BE75EF8A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A5E3EF-B936-4573-B802-241305F6FE5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Zástupný obsah 2">
            <a:extLst>
              <a:ext uri="{FF2B5EF4-FFF2-40B4-BE49-F238E27FC236}">
                <a16:creationId xmlns:a16="http://schemas.microsoft.com/office/drawing/2014/main" id="{84E670A4-37F7-AD4E-AC31-5E14A69C9B7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213446" y="2329732"/>
            <a:ext cx="6140354" cy="3847231"/>
          </a:xfrm>
        </p:spPr>
        <p:txBody>
          <a:bodyPr>
            <a:noAutofit/>
          </a:bodyPr>
          <a:lstStyle>
            <a:lvl1pPr>
              <a:defRPr lang="cs-CZ" dirty="0"/>
            </a:lvl1pPr>
            <a:lvl2pPr>
              <a:defRPr lang="cs-CZ" dirty="0"/>
            </a:lvl2pPr>
            <a:lvl3pPr>
              <a:defRPr lang="cs-CZ" dirty="0"/>
            </a:lvl3pPr>
            <a:lvl4pPr>
              <a:defRPr lang="cs-CZ" dirty="0"/>
            </a:lvl4pPr>
            <a:lvl5pPr>
              <a:defRPr lang="cs-CZ" dirty="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7" name="Zástupný symbol obrázku 10">
            <a:extLst>
              <a:ext uri="{FF2B5EF4-FFF2-40B4-BE49-F238E27FC236}">
                <a16:creationId xmlns:a16="http://schemas.microsoft.com/office/drawing/2014/main" id="{52DD3B65-2E98-979E-257A-930671D9F46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-1" y="-1"/>
            <a:ext cx="4844955" cy="6858000"/>
          </a:xfrm>
        </p:spPr>
        <p:txBody>
          <a:bodyPr lIns="0" tIns="900000" rIns="0" bIns="0" anchor="ctr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2897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 s pozad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Obsah obrázku budova, venku, okno, kov&#10;&#10;Popis byl vytvořen automaticky">
            <a:extLst>
              <a:ext uri="{FF2B5EF4-FFF2-40B4-BE49-F238E27FC236}">
                <a16:creationId xmlns:a16="http://schemas.microsoft.com/office/drawing/2014/main" id="{6E7B9683-0DD8-D2D5-4CA2-33498A112F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894"/>
          <a:stretch/>
        </p:blipFill>
        <p:spPr>
          <a:xfrm>
            <a:off x="0" y="-481"/>
            <a:ext cx="12192000" cy="6858481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F9B33E6-18DD-A644-6832-E73A60727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646216-40A2-31AD-2AC3-8093C9D3D6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 lang="cs-CZ" dirty="0">
                <a:solidFill>
                  <a:schemeClr val="bg1"/>
                </a:solidFill>
              </a:defRPr>
            </a:lvl1pPr>
            <a:lvl2pPr>
              <a:defRPr lang="cs-CZ" dirty="0">
                <a:solidFill>
                  <a:schemeClr val="bg1"/>
                </a:solidFill>
              </a:defRPr>
            </a:lvl2pPr>
            <a:lvl3pPr>
              <a:defRPr lang="cs-CZ" dirty="0">
                <a:solidFill>
                  <a:schemeClr val="bg1"/>
                </a:solidFill>
              </a:defRPr>
            </a:lvl3pPr>
            <a:lvl4pPr>
              <a:defRPr lang="cs-CZ" dirty="0">
                <a:solidFill>
                  <a:schemeClr val="bg1"/>
                </a:solidFill>
              </a:defRPr>
            </a:lvl4pPr>
            <a:lvl5pPr>
              <a:defRPr lang="cs-CZ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D4A1909-B779-CD61-B1A6-901EA7A26B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53B74F-629B-467F-8A21-640A09D60A1A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4CBCCFC-62F1-4F70-D5B8-38F0930C4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B6136B3-9DD0-3A51-C008-6776E04AF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5E3EF-B936-4573-B802-241305F6FE51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Grafický objekt 9">
            <a:extLst>
              <a:ext uri="{FF2B5EF4-FFF2-40B4-BE49-F238E27FC236}">
                <a16:creationId xmlns:a16="http://schemas.microsoft.com/office/drawing/2014/main" id="{7AD7493E-C2AE-0595-45AF-0D9322386B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96806" y="311186"/>
            <a:ext cx="1849534" cy="58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679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áhlaví oddíl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2290EE3-4082-9A05-B68B-A8437811E2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3B74F-629B-467F-8A21-640A09D60A1A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A05FA4C-B386-0EF5-B5A7-AC4FB2983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A2A90BE-D14F-E9C0-79F8-0BC0B3AF5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A5E3EF-B936-4573-B802-241305F6FE51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object 5">
            <a:extLst>
              <a:ext uri="{FF2B5EF4-FFF2-40B4-BE49-F238E27FC236}">
                <a16:creationId xmlns:a16="http://schemas.microsoft.com/office/drawing/2014/main" id="{777E83E9-FBC3-41DB-D073-90CC8D29D11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0710" y="2293248"/>
            <a:ext cx="851909" cy="2271505"/>
          </a:xfrm>
          <a:prstGeom prst="rect">
            <a:avLst/>
          </a:prstGeom>
        </p:spPr>
      </p:pic>
      <p:sp>
        <p:nvSpPr>
          <p:cNvPr id="14" name="Zástupný text 12">
            <a:extLst>
              <a:ext uri="{FF2B5EF4-FFF2-40B4-BE49-F238E27FC236}">
                <a16:creationId xmlns:a16="http://schemas.microsoft.com/office/drawing/2014/main" id="{1D52F6CD-9450-995B-7DC8-AC2D9DC47C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66899" y="2293938"/>
            <a:ext cx="8856519" cy="2270125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3600" b="1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1200"/>
              </a:spcAft>
              <a:buNone/>
              <a:defRPr sz="3200" b="1">
                <a:solidFill>
                  <a:schemeClr val="accent1"/>
                </a:solidFill>
              </a:defRPr>
            </a:lvl2pPr>
          </a:lstStyle>
          <a:p>
            <a:pPr lvl="0"/>
            <a:r>
              <a:rPr lang="cs-CZ" dirty="0"/>
              <a:t>Název kapitoly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Číslo kapitoly</a:t>
            </a:r>
          </a:p>
        </p:txBody>
      </p:sp>
    </p:spTree>
    <p:extLst>
      <p:ext uri="{BB962C8B-B14F-4D97-AF65-F5344CB8AC3E}">
        <p14:creationId xmlns:p14="http://schemas.microsoft.com/office/powerpoint/2010/main" val="9151078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ýrazný modrá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FB0D019-80D8-9AEE-6E28-44D064BA27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53B74F-629B-467F-8A21-640A09D60A1A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62540D0-F5D2-0591-5624-30A832909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93244C7-290D-9E71-F1C5-0BBAA42F3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5E3EF-B936-4573-B802-241305F6FE5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2BA31D70-7FFF-04F2-E2D0-3D60D8EAC4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774511"/>
            <a:ext cx="10515599" cy="530897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6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6421863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ýrazný červená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FB0D019-80D8-9AEE-6E28-44D064BA27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53B74F-629B-467F-8A21-640A09D60A1A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62540D0-F5D2-0591-5624-30A832909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93244C7-290D-9E71-F1C5-0BBAA42F3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5E3EF-B936-4573-B802-241305F6FE5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2BA31D70-7FFF-04F2-E2D0-3D60D8EAC4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774511"/>
            <a:ext cx="10515599" cy="530897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291237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AA467EB-2D4A-28A5-CE3D-D26EBAD23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7586"/>
            <a:ext cx="10515600" cy="9920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DB0123F-B729-C7CE-D9BB-BFE7A04C97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29031"/>
            <a:ext cx="10515600" cy="38479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BC2B9F5-70D3-A86C-2F85-E1E7ACBCD5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53B74F-629B-467F-8A21-640A09D60A1A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16EC462-7E06-BE92-1FE5-AD9E9845E5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EC55B67-6AD2-82CA-4FD3-0D727D58B3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CA5E3EF-B936-4573-B802-241305F6FE5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66B27BEA-CC6F-1DAB-F253-E8D547030DC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499193" y="311186"/>
            <a:ext cx="1847147" cy="58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742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964C243B-8575-A9BC-C1CC-8ECBACABF0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5400" noProof="0" dirty="0"/>
              <a:t>Mobility of CU students and employees: Commuting survey</a:t>
            </a:r>
          </a:p>
        </p:txBody>
      </p:sp>
    </p:spTree>
    <p:extLst>
      <p:ext uri="{BB962C8B-B14F-4D97-AF65-F5344CB8AC3E}">
        <p14:creationId xmlns:p14="http://schemas.microsoft.com/office/powerpoint/2010/main" val="3204277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2EDEA8-C27D-90C8-15F7-6C13D197C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7586"/>
            <a:ext cx="10515600" cy="992057"/>
          </a:xfrm>
        </p:spPr>
        <p:txBody>
          <a:bodyPr>
            <a:normAutofit fontScale="90000"/>
          </a:bodyPr>
          <a:lstStyle/>
          <a:p>
            <a:r>
              <a:rPr lang="en-US"/>
              <a:t>Average Travel Time of Employees by Mode of Transport 💼🚗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01B505-6B37-8BC8-A6EF-EF4B07CDD6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29031"/>
            <a:ext cx="10515600" cy="3847931"/>
          </a:xfrm>
        </p:spPr>
        <p:txBody>
          <a:bodyPr>
            <a:normAutofit/>
          </a:bodyPr>
          <a:lstStyle/>
          <a:p>
            <a:r>
              <a:rPr lang="en-US" dirty="0"/>
              <a:t>Compared to students, employees have </a:t>
            </a:r>
            <a:r>
              <a:rPr lang="en-US" b="1" dirty="0"/>
              <a:t>shorter walking trips </a:t>
            </a:r>
            <a:r>
              <a:rPr lang="en-US" dirty="0"/>
              <a:t>(12 min), </a:t>
            </a:r>
            <a:r>
              <a:rPr lang="en-US" b="1" dirty="0"/>
              <a:t>longer cycling trips </a:t>
            </a:r>
            <a:r>
              <a:rPr lang="en-US" dirty="0"/>
              <a:t>(22 min), and </a:t>
            </a:r>
            <a:r>
              <a:rPr lang="en-US" b="1" dirty="0"/>
              <a:t>do not use carsharing</a:t>
            </a:r>
          </a:p>
          <a:p>
            <a:r>
              <a:rPr lang="en-US" dirty="0"/>
              <a:t>Employees travel by </a:t>
            </a:r>
            <a:r>
              <a:rPr lang="en-US" b="1" dirty="0"/>
              <a:t>car</a:t>
            </a:r>
            <a:r>
              <a:rPr lang="en-US" dirty="0"/>
              <a:t> for an average of 22 minutes as passengers and 24 minutes as drivers</a:t>
            </a:r>
          </a:p>
          <a:p>
            <a:r>
              <a:rPr lang="en-US" dirty="0"/>
              <a:t>The fastest modes for employees are </a:t>
            </a:r>
            <a:r>
              <a:rPr lang="en-US" b="1" dirty="0"/>
              <a:t>public transport </a:t>
            </a:r>
            <a:r>
              <a:rPr lang="en-US" dirty="0"/>
              <a:t>(metro, tram, bus, trolleybus) and walking: 12–14 minutes</a:t>
            </a:r>
          </a:p>
          <a:p>
            <a:r>
              <a:rPr lang="en-US" dirty="0"/>
              <a:t>Like students, employees spend the most time traveling by </a:t>
            </a:r>
            <a:r>
              <a:rPr lang="en-US" b="1" dirty="0"/>
              <a:t>train</a:t>
            </a:r>
            <a:r>
              <a:rPr lang="en-US" dirty="0"/>
              <a:t> (40 min) and long-distance bus (56 min)</a:t>
            </a:r>
          </a:p>
        </p:txBody>
      </p:sp>
    </p:spTree>
    <p:extLst>
      <p:ext uri="{BB962C8B-B14F-4D97-AF65-F5344CB8AC3E}">
        <p14:creationId xmlns:p14="http://schemas.microsoft.com/office/powerpoint/2010/main" val="2340992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, snímek obrazovky, diagram, Vykreslený graf&#10;&#10;Obsah vygenerovaný umělou inteligencí může být nesprávný.">
            <a:extLst>
              <a:ext uri="{FF2B5EF4-FFF2-40B4-BE49-F238E27FC236}">
                <a16:creationId xmlns:a16="http://schemas.microsoft.com/office/drawing/2014/main" id="{D555A5B2-49FA-4665-5740-73E5DA8EC92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900" y="965899"/>
            <a:ext cx="9144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373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E123FF-8B3D-9E32-2E41-0EFB59C2A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7586"/>
            <a:ext cx="10515600" cy="992057"/>
          </a:xfrm>
        </p:spPr>
        <p:txBody>
          <a:bodyPr>
            <a:normAutofit/>
          </a:bodyPr>
          <a:lstStyle/>
          <a:p>
            <a:r>
              <a:rPr lang="en-US" dirty="0"/>
              <a:t>📏 Comparison of Average Travel Distances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394496D-2811-F309-7C2C-F72A8B0871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29031"/>
            <a:ext cx="10515600" cy="3847931"/>
          </a:xfrm>
        </p:spPr>
        <p:txBody>
          <a:bodyPr>
            <a:normAutofit/>
          </a:bodyPr>
          <a:lstStyle/>
          <a:p>
            <a:r>
              <a:rPr lang="en-US" dirty="0"/>
              <a:t>Employees travel on average 1 kilometer less (14.2 km) than students (15.5 km)</a:t>
            </a:r>
          </a:p>
          <a:p>
            <a:r>
              <a:rPr lang="en-US" dirty="0"/>
              <a:t>This difference is based on the actual weighted average of all reported trips</a:t>
            </a:r>
          </a:p>
          <a:p>
            <a:r>
              <a:rPr lang="en-US" dirty="0"/>
              <a:t>However, the difference is not statistically significant</a:t>
            </a:r>
          </a:p>
        </p:txBody>
      </p:sp>
    </p:spTree>
    <p:extLst>
      <p:ext uri="{BB962C8B-B14F-4D97-AF65-F5344CB8AC3E}">
        <p14:creationId xmlns:p14="http://schemas.microsoft.com/office/powerpoint/2010/main" val="3163132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6BEA58-37C0-230B-EDE4-1C5901C3B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5986"/>
            <a:ext cx="10515600" cy="992057"/>
          </a:xfrm>
        </p:spPr>
        <p:txBody>
          <a:bodyPr>
            <a:normAutofit fontScale="90000"/>
          </a:bodyPr>
          <a:lstStyle/>
          <a:p>
            <a:r>
              <a:rPr lang="en-US" dirty="0"/>
              <a:t>Perception vs. Preference: Public Transport Use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A253A8-A64C-AFC2-C90D-664D1BFB3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27431"/>
            <a:ext cx="10515600" cy="3847931"/>
          </a:xfrm>
        </p:spPr>
        <p:txBody>
          <a:bodyPr>
            <a:normAutofit/>
          </a:bodyPr>
          <a:lstStyle/>
          <a:p>
            <a:r>
              <a:rPr lang="en-US" sz="2300" b="1" dirty="0"/>
              <a:t>Students perceive public transport as dirtier </a:t>
            </a:r>
            <a:r>
              <a:rPr lang="en-US" sz="2300" dirty="0"/>
              <a:t>than employees:</a:t>
            </a:r>
            <a:br>
              <a:rPr lang="en-US" sz="2300" dirty="0"/>
            </a:br>
            <a:r>
              <a:rPr lang="en-US" sz="2300" dirty="0"/>
              <a:t>Only 11% of students say it is rarely dirty, compared to 20% of employees</a:t>
            </a:r>
          </a:p>
          <a:p>
            <a:r>
              <a:rPr lang="en-US" sz="2300" dirty="0"/>
              <a:t>Despite this, </a:t>
            </a:r>
            <a:r>
              <a:rPr lang="en-US" sz="2300" b="1" dirty="0"/>
              <a:t>students prefer public transport more often</a:t>
            </a:r>
            <a:r>
              <a:rPr lang="en-US" sz="2300" dirty="0"/>
              <a:t>:</a:t>
            </a:r>
            <a:br>
              <a:rPr lang="en-US" sz="2300" dirty="0"/>
            </a:br>
            <a:r>
              <a:rPr lang="en-US" sz="2300" dirty="0"/>
              <a:t>74% of students prefer it vs. 64% of employees</a:t>
            </a:r>
          </a:p>
          <a:p>
            <a:r>
              <a:rPr lang="en-US" sz="2300" dirty="0"/>
              <a:t>Planned use this semester:</a:t>
            </a:r>
          </a:p>
          <a:p>
            <a:pPr lvl="1"/>
            <a:r>
              <a:rPr lang="en-US" sz="2300" dirty="0"/>
              <a:t>86% of students intend to use public transport to commute to CU</a:t>
            </a:r>
          </a:p>
          <a:p>
            <a:pPr lvl="1"/>
            <a:r>
              <a:rPr lang="en-US" sz="2300" dirty="0"/>
              <a:t>Compared to 69% of employees</a:t>
            </a:r>
          </a:p>
          <a:p>
            <a:pPr lvl="1"/>
            <a:r>
              <a:rPr lang="en-US" sz="2300" dirty="0"/>
              <a:t>These intentions align with current usage patterns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7BC12FA6-0F38-F2C1-0F82-661DF3202AB4}"/>
              </a:ext>
            </a:extLst>
          </p:cNvPr>
          <p:cNvSpPr txBox="1"/>
          <p:nvPr/>
        </p:nvSpPr>
        <p:spPr>
          <a:xfrm>
            <a:off x="1016000" y="5938333"/>
            <a:ext cx="77604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noProof="0">
                <a:solidFill>
                  <a:srgbClr val="C40D3C"/>
                </a:solidFill>
              </a:rPr>
              <a:t>General population survey: </a:t>
            </a:r>
            <a:r>
              <a:rPr lang="en-US" sz="2000" i="1" dirty="0">
                <a:solidFill>
                  <a:srgbClr val="C40D3C"/>
                </a:solidFill>
              </a:rPr>
              <a:t>rarely dirty: 23%; planned PT use: 24%</a:t>
            </a:r>
          </a:p>
        </p:txBody>
      </p:sp>
    </p:spTree>
    <p:extLst>
      <p:ext uri="{BB962C8B-B14F-4D97-AF65-F5344CB8AC3E}">
        <p14:creationId xmlns:p14="http://schemas.microsoft.com/office/powerpoint/2010/main" val="37018393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0FEA60-B1AD-1912-15A3-374CB10C4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8986"/>
            <a:ext cx="10515600" cy="992057"/>
          </a:xfrm>
        </p:spPr>
        <p:txBody>
          <a:bodyPr>
            <a:normAutofit/>
          </a:bodyPr>
          <a:lstStyle/>
          <a:p>
            <a:r>
              <a:rPr lang="en-US" dirty="0"/>
              <a:t>Attitudes Toward Cycling During the Semester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F20C21-4C80-8573-4436-38C12FD064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0431"/>
            <a:ext cx="10515600" cy="3847931"/>
          </a:xfrm>
        </p:spPr>
        <p:txBody>
          <a:bodyPr numCol="2" spcCol="252000">
            <a:normAutofit/>
          </a:bodyPr>
          <a:lstStyle/>
          <a:p>
            <a:pPr marL="0" indent="0">
              <a:buNone/>
            </a:pPr>
            <a:r>
              <a:rPr lang="en-US" sz="2300" dirty="0"/>
              <a:t>➕ </a:t>
            </a:r>
            <a:r>
              <a:rPr lang="en-US" sz="2300" b="1" dirty="0"/>
              <a:t>Perceived Benefits</a:t>
            </a:r>
          </a:p>
          <a:p>
            <a:r>
              <a:rPr lang="en-US" sz="2300" dirty="0"/>
              <a:t>Both students and employees agree that regular cycling provides sufficient </a:t>
            </a:r>
            <a:r>
              <a:rPr lang="en-US" sz="2300" b="1" dirty="0"/>
              <a:t>physical activity </a:t>
            </a:r>
            <a:r>
              <a:rPr lang="en-US" sz="2300" dirty="0"/>
              <a:t>(65%)</a:t>
            </a:r>
          </a:p>
          <a:p>
            <a:r>
              <a:rPr lang="en-US" sz="2300" dirty="0"/>
              <a:t>More than half of employees (51%) — and 1 percentage point more students — believe that cycling helps </a:t>
            </a:r>
            <a:r>
              <a:rPr lang="en-US" sz="2300" b="1" dirty="0"/>
              <a:t>reduce environmental pollution </a:t>
            </a:r>
            <a:r>
              <a:rPr lang="en-US" sz="2300" dirty="0"/>
              <a:t>🌱</a:t>
            </a:r>
          </a:p>
          <a:p>
            <a:pPr marL="0" indent="0">
              <a:buNone/>
            </a:pPr>
            <a:r>
              <a:rPr lang="en-US" sz="2300" dirty="0"/>
              <a:t>➖ </a:t>
            </a:r>
            <a:r>
              <a:rPr lang="en-US" sz="2300" b="1" dirty="0"/>
              <a:t>Perceived Drawbacks</a:t>
            </a:r>
          </a:p>
          <a:p>
            <a:r>
              <a:rPr lang="en-US" sz="2300" dirty="0"/>
              <a:t>Concerns about </a:t>
            </a:r>
            <a:r>
              <a:rPr lang="en-US" sz="2300" b="1" dirty="0"/>
              <a:t>sweating</a:t>
            </a:r>
            <a:r>
              <a:rPr lang="en-US" sz="2300" dirty="0"/>
              <a:t> are more common among students (72%) than employees (69%)</a:t>
            </a:r>
          </a:p>
          <a:p>
            <a:r>
              <a:rPr lang="en-US" sz="2300" dirty="0"/>
              <a:t>Cycling is </a:t>
            </a:r>
            <a:r>
              <a:rPr lang="en-US" sz="2300" b="1" dirty="0"/>
              <a:t>not</a:t>
            </a:r>
            <a:r>
              <a:rPr lang="en-US" sz="2300" dirty="0"/>
              <a:t> seen as </a:t>
            </a:r>
            <a:r>
              <a:rPr lang="en-US" sz="2300" b="1" dirty="0"/>
              <a:t>time-saving </a:t>
            </a:r>
            <a:r>
              <a:rPr lang="en-US" sz="2300" dirty="0"/>
              <a:t>compared to other transport modes</a:t>
            </a:r>
          </a:p>
          <a:p>
            <a:pPr lvl="1"/>
            <a:r>
              <a:rPr lang="en-US" sz="2300" dirty="0"/>
              <a:t>69% of employees and 67% of students share this view ⏳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C9737DA-F2D1-3AB1-BD98-2C8041276399}"/>
              </a:ext>
            </a:extLst>
          </p:cNvPr>
          <p:cNvSpPr txBox="1"/>
          <p:nvPr/>
        </p:nvSpPr>
        <p:spPr>
          <a:xfrm>
            <a:off x="1016000" y="5949377"/>
            <a:ext cx="1002306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i="1" noProof="0" dirty="0">
                <a:solidFill>
                  <a:srgbClr val="C40D3C"/>
                </a:solidFill>
              </a:rPr>
              <a:t>General population survey: </a:t>
            </a:r>
            <a:r>
              <a:rPr lang="en-US" sz="1900" i="1" dirty="0">
                <a:solidFill>
                  <a:srgbClr val="C40D3C"/>
                </a:solidFill>
              </a:rPr>
              <a:t>sufficient physical activity: 73%; reduced </a:t>
            </a:r>
            <a:r>
              <a:rPr lang="en-US" sz="1900" i="1" dirty="0" err="1">
                <a:solidFill>
                  <a:srgbClr val="C40D3C"/>
                </a:solidFill>
              </a:rPr>
              <a:t>envi</a:t>
            </a:r>
            <a:r>
              <a:rPr lang="en-US" sz="1900" i="1" dirty="0">
                <a:solidFill>
                  <a:srgbClr val="C40D3C"/>
                </a:solidFill>
              </a:rPr>
              <a:t> pollution: 62%; sweating: 77%; no time-saving: 65%</a:t>
            </a:r>
          </a:p>
        </p:txBody>
      </p:sp>
    </p:spTree>
    <p:extLst>
      <p:ext uri="{BB962C8B-B14F-4D97-AF65-F5344CB8AC3E}">
        <p14:creationId xmlns:p14="http://schemas.microsoft.com/office/powerpoint/2010/main" val="2076194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6FB7B1-40FA-D58C-6627-1216235D3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7586"/>
            <a:ext cx="10876722" cy="992057"/>
          </a:xfrm>
        </p:spPr>
        <p:txBody>
          <a:bodyPr>
            <a:normAutofit fontScale="90000"/>
          </a:bodyPr>
          <a:lstStyle/>
          <a:p>
            <a:r>
              <a:rPr lang="en-US" dirty="0"/>
              <a:t>Impact of Frequent Car Use 🚗 on the Environment 🌍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D2CAEBC-BA32-3B86-552B-F15EBAC4C5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29031"/>
            <a:ext cx="10515600" cy="3847931"/>
          </a:xfrm>
        </p:spPr>
        <p:txBody>
          <a:bodyPr>
            <a:normAutofit/>
          </a:bodyPr>
          <a:lstStyle/>
          <a:p>
            <a:r>
              <a:rPr lang="en-US" dirty="0"/>
              <a:t>Most employees (65%) and students (70%) agree or strongly agree that frequent </a:t>
            </a:r>
            <a:r>
              <a:rPr lang="en-US" b="1" dirty="0"/>
              <a:t>car use </a:t>
            </a:r>
            <a:r>
              <a:rPr lang="en-US" dirty="0"/>
              <a:t>for commuting to CU this semester </a:t>
            </a:r>
            <a:r>
              <a:rPr lang="en-US" b="1" dirty="0"/>
              <a:t>increases environmental pollution</a:t>
            </a:r>
          </a:p>
          <a:p>
            <a:r>
              <a:rPr lang="en-US" dirty="0"/>
              <a:t>In contrast, only 17% of employees and 9% of students believe that frequent car use would </a:t>
            </a:r>
            <a:r>
              <a:rPr lang="en-US" b="1" dirty="0"/>
              <a:t>expose them to polluted air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CD749ECB-5405-84C8-D533-BAAC27A6141F}"/>
              </a:ext>
            </a:extLst>
          </p:cNvPr>
          <p:cNvSpPr txBox="1"/>
          <p:nvPr/>
        </p:nvSpPr>
        <p:spPr>
          <a:xfrm>
            <a:off x="1084469" y="5700414"/>
            <a:ext cx="100230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noProof="0" dirty="0">
                <a:solidFill>
                  <a:srgbClr val="C40D3C"/>
                </a:solidFill>
              </a:rPr>
              <a:t>General population survey: </a:t>
            </a:r>
            <a:r>
              <a:rPr lang="en-US" sz="2000" i="1" dirty="0">
                <a:solidFill>
                  <a:srgbClr val="C40D3C"/>
                </a:solidFill>
              </a:rPr>
              <a:t>increased </a:t>
            </a:r>
            <a:r>
              <a:rPr lang="en-US" sz="2000" i="1" dirty="0" err="1">
                <a:solidFill>
                  <a:srgbClr val="C40D3C"/>
                </a:solidFill>
              </a:rPr>
              <a:t>envi</a:t>
            </a:r>
            <a:r>
              <a:rPr lang="en-US" sz="2000" i="1" dirty="0">
                <a:solidFill>
                  <a:srgbClr val="C40D3C"/>
                </a:solidFill>
              </a:rPr>
              <a:t> pollution: 56%; polluted air exposure: 20%</a:t>
            </a:r>
          </a:p>
        </p:txBody>
      </p:sp>
    </p:spTree>
    <p:extLst>
      <p:ext uri="{BB962C8B-B14F-4D97-AF65-F5344CB8AC3E}">
        <p14:creationId xmlns:p14="http://schemas.microsoft.com/office/powerpoint/2010/main" val="24020021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4DB4F3-2D15-A444-FA88-160DE8B1E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7586"/>
            <a:ext cx="10515600" cy="992057"/>
          </a:xfrm>
        </p:spPr>
        <p:txBody>
          <a:bodyPr>
            <a:noAutofit/>
          </a:bodyPr>
          <a:lstStyle/>
          <a:p>
            <a:r>
              <a:rPr lang="en-US" sz="3500" dirty="0"/>
              <a:t>How to Improve Integration of Cycling and Public Transport for Commuting to CU? 🚴‍♂️🚌</a:t>
            </a:r>
            <a:endParaRPr lang="cs-CZ" sz="35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4790233-7252-2630-085D-7DA411F329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29031"/>
            <a:ext cx="10515600" cy="38479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300" b="1" dirty="0"/>
              <a:t>✅ Cycling Infrastructure</a:t>
            </a:r>
          </a:p>
          <a:p>
            <a:r>
              <a:rPr lang="en-US" sz="2300" dirty="0"/>
              <a:t>The most helpful improvement for enabling regular cycling to CU would be building </a:t>
            </a:r>
            <a:r>
              <a:rPr lang="en-US" sz="2300" b="1" dirty="0"/>
              <a:t>more bike paths </a:t>
            </a:r>
            <a:r>
              <a:rPr lang="en-US" sz="2300" dirty="0"/>
              <a:t>to university buildings</a:t>
            </a:r>
          </a:p>
          <a:p>
            <a:r>
              <a:rPr lang="en-US" sz="2300" dirty="0"/>
              <a:t>49% of employees and 57% of students agree or strongly agree with this</a:t>
            </a:r>
          </a:p>
          <a:p>
            <a:pPr marL="0" indent="0">
              <a:buNone/>
            </a:pPr>
            <a:r>
              <a:rPr lang="en-US" sz="2300" b="1" dirty="0"/>
              <a:t>✅ Faster and More Reliable Public Transport</a:t>
            </a:r>
          </a:p>
          <a:p>
            <a:r>
              <a:rPr lang="en-US" sz="2300" dirty="0"/>
              <a:t>44% of employees say that </a:t>
            </a:r>
            <a:r>
              <a:rPr lang="en-US" sz="2300" b="1" dirty="0"/>
              <a:t>faster connections </a:t>
            </a:r>
            <a:r>
              <a:rPr lang="en-US" sz="2300" dirty="0"/>
              <a:t>would most encourage them to prefer public transport</a:t>
            </a:r>
          </a:p>
          <a:p>
            <a:r>
              <a:rPr lang="en-US" sz="2300" dirty="0"/>
              <a:t>60% of students believe that </a:t>
            </a:r>
            <a:r>
              <a:rPr lang="en-US" sz="2300" b="1" dirty="0"/>
              <a:t>more punctual services </a:t>
            </a:r>
            <a:r>
              <a:rPr lang="en-US" sz="2300" dirty="0"/>
              <a:t>would lead to more frequent use of public transport</a:t>
            </a:r>
          </a:p>
          <a:p>
            <a:endParaRPr lang="cs-CZ" sz="2300" dirty="0"/>
          </a:p>
        </p:txBody>
      </p:sp>
    </p:spTree>
    <p:extLst>
      <p:ext uri="{BB962C8B-B14F-4D97-AF65-F5344CB8AC3E}">
        <p14:creationId xmlns:p14="http://schemas.microsoft.com/office/powerpoint/2010/main" val="25334455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ABC4C7-8EEA-0F08-0851-433E5D808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7586"/>
            <a:ext cx="10515600" cy="992057"/>
          </a:xfrm>
        </p:spPr>
        <p:txBody>
          <a:bodyPr>
            <a:normAutofit/>
          </a:bodyPr>
          <a:lstStyle/>
          <a:p>
            <a:r>
              <a:rPr lang="en-US"/>
              <a:t>Is a Car Essential for Everyday Mobility? 🚗❌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6DBDE4-E37D-D69A-B8E4-A625D45DC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29031"/>
            <a:ext cx="10515600" cy="3847931"/>
          </a:xfrm>
        </p:spPr>
        <p:txBody>
          <a:bodyPr>
            <a:normAutofit/>
          </a:bodyPr>
          <a:lstStyle/>
          <a:p>
            <a:r>
              <a:rPr lang="en-US" dirty="0"/>
              <a:t>Many </a:t>
            </a:r>
            <a:r>
              <a:rPr lang="en-US" b="1" dirty="0"/>
              <a:t>students can </a:t>
            </a:r>
            <a:r>
              <a:rPr lang="en-US" dirty="0"/>
              <a:t>easily </a:t>
            </a:r>
            <a:r>
              <a:rPr lang="en-US" b="1" dirty="0"/>
              <a:t>imagine life without a car </a:t>
            </a:r>
            <a:r>
              <a:rPr lang="en-US" dirty="0"/>
              <a:t>— 46% agree or strongly agree with this statement</a:t>
            </a:r>
          </a:p>
          <a:p>
            <a:r>
              <a:rPr lang="en-US" dirty="0"/>
              <a:t>Among </a:t>
            </a:r>
            <a:r>
              <a:rPr lang="en-US" b="1" dirty="0"/>
              <a:t>employees</a:t>
            </a:r>
            <a:r>
              <a:rPr lang="en-US" dirty="0"/>
              <a:t>, the share is 14 percentage points </a:t>
            </a:r>
            <a:r>
              <a:rPr lang="en-US" b="1" dirty="0"/>
              <a:t>lower</a:t>
            </a:r>
          </a:p>
          <a:p>
            <a:r>
              <a:rPr lang="en-US" dirty="0"/>
              <a:t>In contrast, 15% of employees say they could not organize their daily life </a:t>
            </a:r>
            <a:r>
              <a:rPr lang="en-US" b="1" dirty="0"/>
              <a:t>without a car</a:t>
            </a:r>
          </a:p>
          <a:p>
            <a:pPr lvl="0"/>
            <a:endParaRPr lang="cs-CZ" dirty="0">
              <a:sym typeface="Play"/>
            </a:endParaRPr>
          </a:p>
          <a:p>
            <a:pPr lvl="0"/>
            <a:endParaRPr lang="cs-CZ" dirty="0"/>
          </a:p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A2BF42D-4C23-E5EF-D97E-F7C86046AEC2}"/>
              </a:ext>
            </a:extLst>
          </p:cNvPr>
          <p:cNvSpPr txBox="1"/>
          <p:nvPr/>
        </p:nvSpPr>
        <p:spPr>
          <a:xfrm>
            <a:off x="1016000" y="5949377"/>
            <a:ext cx="1002306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i="1" noProof="0" dirty="0">
                <a:solidFill>
                  <a:srgbClr val="C40D3C"/>
                </a:solidFill>
              </a:rPr>
              <a:t>General population</a:t>
            </a:r>
            <a:r>
              <a:rPr lang="cs-CZ" sz="1900" i="1" noProof="0" dirty="0">
                <a:solidFill>
                  <a:srgbClr val="C40D3C"/>
                </a:solidFill>
              </a:rPr>
              <a:t>: 35% </a:t>
            </a:r>
            <a:r>
              <a:rPr lang="cs-CZ" sz="1900" i="1" noProof="0" dirty="0" err="1">
                <a:solidFill>
                  <a:srgbClr val="C40D3C"/>
                </a:solidFill>
              </a:rPr>
              <a:t>can</a:t>
            </a:r>
            <a:r>
              <a:rPr lang="cs-CZ" sz="1900" i="1" noProof="0" dirty="0">
                <a:solidFill>
                  <a:srgbClr val="C40D3C"/>
                </a:solidFill>
              </a:rPr>
              <a:t> and</a:t>
            </a:r>
            <a:r>
              <a:rPr lang="cs-CZ" sz="1900" i="1" dirty="0">
                <a:solidFill>
                  <a:srgbClr val="C40D3C"/>
                </a:solidFill>
              </a:rPr>
              <a:t> 49% </a:t>
            </a:r>
            <a:r>
              <a:rPr lang="cs-CZ" sz="1900" i="1" dirty="0" err="1">
                <a:solidFill>
                  <a:srgbClr val="C40D3C"/>
                </a:solidFill>
              </a:rPr>
              <a:t>cannot</a:t>
            </a:r>
            <a:r>
              <a:rPr lang="cs-CZ" sz="1900" i="1" dirty="0">
                <a:solidFill>
                  <a:srgbClr val="C40D3C"/>
                </a:solidFill>
              </a:rPr>
              <a:t> </a:t>
            </a:r>
            <a:r>
              <a:rPr lang="cs-CZ" sz="1900" i="1" dirty="0" err="1">
                <a:solidFill>
                  <a:srgbClr val="C40D3C"/>
                </a:solidFill>
              </a:rPr>
              <a:t>imagine</a:t>
            </a:r>
            <a:r>
              <a:rPr lang="cs-CZ" sz="1900" i="1" dirty="0">
                <a:solidFill>
                  <a:srgbClr val="C40D3C"/>
                </a:solidFill>
              </a:rPr>
              <a:t> </a:t>
            </a:r>
            <a:r>
              <a:rPr lang="cs-CZ" sz="1900" i="1" dirty="0" err="1">
                <a:solidFill>
                  <a:srgbClr val="C40D3C"/>
                </a:solidFill>
              </a:rPr>
              <a:t>life</a:t>
            </a:r>
            <a:r>
              <a:rPr lang="cs-CZ" sz="1900" i="1" dirty="0">
                <a:solidFill>
                  <a:srgbClr val="C40D3C"/>
                </a:solidFill>
              </a:rPr>
              <a:t> </a:t>
            </a:r>
            <a:r>
              <a:rPr lang="cs-CZ" sz="1900" i="1" dirty="0" err="1">
                <a:solidFill>
                  <a:srgbClr val="C40D3C"/>
                </a:solidFill>
              </a:rPr>
              <a:t>without</a:t>
            </a:r>
            <a:r>
              <a:rPr lang="cs-CZ" sz="1900" i="1" dirty="0">
                <a:solidFill>
                  <a:srgbClr val="C40D3C"/>
                </a:solidFill>
              </a:rPr>
              <a:t> car</a:t>
            </a:r>
            <a:endParaRPr lang="en-US" sz="1900" i="1" dirty="0">
              <a:solidFill>
                <a:srgbClr val="C40D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3671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976B78-961D-99A8-B6EE-A7B747082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7586"/>
            <a:ext cx="10515600" cy="992057"/>
          </a:xfrm>
        </p:spPr>
        <p:txBody>
          <a:bodyPr>
            <a:normAutofit fontScale="90000"/>
          </a:bodyPr>
          <a:lstStyle/>
          <a:p>
            <a:r>
              <a:rPr lang="en-US"/>
              <a:t>Key Measures to Reduce Car Use for Commuting to CU 🚗📉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5585B6-AFBB-C9B0-DD02-38C55AAB9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0631"/>
            <a:ext cx="10515600" cy="35002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👩‍🎓 Students:</a:t>
            </a:r>
          </a:p>
          <a:p>
            <a:r>
              <a:rPr lang="en-US" b="1" dirty="0"/>
              <a:t>Improving access to public transport </a:t>
            </a:r>
            <a:r>
              <a:rPr lang="en-US" dirty="0"/>
              <a:t>would contribute the most to reducing car trips, according to 58% of students</a:t>
            </a:r>
          </a:p>
          <a:p>
            <a:pPr marL="0" indent="0">
              <a:buNone/>
            </a:pPr>
            <a:r>
              <a:rPr lang="en-US" b="1" dirty="0"/>
              <a:t>👨‍💼 Employees:</a:t>
            </a:r>
          </a:p>
          <a:p>
            <a:r>
              <a:rPr lang="en-US" dirty="0"/>
              <a:t>More frequent opportunities to </a:t>
            </a:r>
            <a:r>
              <a:rPr lang="en-US" b="1" dirty="0"/>
              <a:t>work from home </a:t>
            </a:r>
            <a:r>
              <a:rPr lang="en-US" dirty="0"/>
              <a:t>would help reduce car commuting the most, supported by 39% of respondents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98203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03BC6A-236D-2978-307E-C8B34AE42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7586"/>
            <a:ext cx="10515600" cy="992057"/>
          </a:xfrm>
        </p:spPr>
        <p:txBody>
          <a:bodyPr>
            <a:normAutofit fontScale="90000"/>
          </a:bodyPr>
          <a:lstStyle/>
          <a:p>
            <a:r>
              <a:rPr lang="en-US"/>
              <a:t>Sociodemographic Characteristics of Respondents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B3434D-54AB-70A3-CE85-28000E305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29031"/>
            <a:ext cx="10515600" cy="3847931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</a:pPr>
            <a:r>
              <a:rPr lang="en-US" dirty="0"/>
              <a:t>📌 11% of </a:t>
            </a:r>
            <a:r>
              <a:rPr lang="en-US" b="1" dirty="0"/>
              <a:t>students</a:t>
            </a:r>
            <a:r>
              <a:rPr lang="en-US" dirty="0"/>
              <a:t> reported working full-time alongside their studies 💼</a:t>
            </a:r>
            <a:endParaRPr lang="cs-CZ" dirty="0"/>
          </a:p>
          <a:p>
            <a:pPr>
              <a:lnSpc>
                <a:spcPct val="114000"/>
              </a:lnSpc>
            </a:pPr>
            <a:r>
              <a:rPr lang="en-US" dirty="0"/>
              <a:t>📌 23% of </a:t>
            </a:r>
            <a:r>
              <a:rPr lang="en-US" b="1" dirty="0"/>
              <a:t>employees</a:t>
            </a:r>
            <a:r>
              <a:rPr lang="en-US" dirty="0"/>
              <a:t> have been at the university for 20 years or more ⌛</a:t>
            </a:r>
            <a:endParaRPr lang="cs-CZ" dirty="0"/>
          </a:p>
          <a:p>
            <a:pPr>
              <a:lnSpc>
                <a:spcPct val="114000"/>
              </a:lnSpc>
            </a:pPr>
            <a:r>
              <a:rPr lang="en-US" dirty="0"/>
              <a:t>📌 38% of </a:t>
            </a:r>
            <a:r>
              <a:rPr lang="en-US" b="1" dirty="0"/>
              <a:t>students</a:t>
            </a:r>
            <a:r>
              <a:rPr lang="en-US" dirty="0"/>
              <a:t> do not work during their studies 🔧</a:t>
            </a:r>
            <a:endParaRPr lang="cs-CZ" dirty="0"/>
          </a:p>
          <a:p>
            <a:pPr>
              <a:lnSpc>
                <a:spcPct val="114000"/>
              </a:lnSpc>
            </a:pPr>
            <a:r>
              <a:rPr lang="en-US" dirty="0"/>
              <a:t>📌 65% of </a:t>
            </a:r>
            <a:r>
              <a:rPr lang="en-US" b="1" dirty="0"/>
              <a:t>employees</a:t>
            </a:r>
            <a:r>
              <a:rPr lang="en-US" dirty="0"/>
              <a:t> currently work full-time or more 📅</a:t>
            </a:r>
            <a:endParaRPr lang="cs-CZ" dirty="0"/>
          </a:p>
          <a:p>
            <a:pPr>
              <a:lnSpc>
                <a:spcPct val="114000"/>
              </a:lnSpc>
            </a:pPr>
            <a:r>
              <a:rPr lang="en-US" dirty="0"/>
              <a:t>📌 83% of </a:t>
            </a:r>
            <a:r>
              <a:rPr lang="en-US" b="1" dirty="0"/>
              <a:t>employees</a:t>
            </a:r>
            <a:r>
              <a:rPr lang="en-US" dirty="0"/>
              <a:t> have a university degree 🎓</a:t>
            </a:r>
          </a:p>
          <a:p>
            <a:pPr lvl="0">
              <a:lnSpc>
                <a:spcPct val="114000"/>
              </a:lnSpc>
            </a:pPr>
            <a:endParaRPr lang="cs-CZ" dirty="0">
              <a:sym typeface="Play"/>
            </a:endParaRPr>
          </a:p>
          <a:p>
            <a:pPr>
              <a:lnSpc>
                <a:spcPct val="114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0808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EC77E858-E268-8755-AED2-586D940DF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4298"/>
            <a:ext cx="10515600" cy="992057"/>
          </a:xfrm>
        </p:spPr>
        <p:txBody>
          <a:bodyPr/>
          <a:lstStyle/>
          <a:p>
            <a:r>
              <a:rPr lang="en-GB" noProof="0"/>
              <a:t>Survey - outline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1434D56-4F9D-5D63-E33D-DBBF2CD8DE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05575"/>
            <a:ext cx="5181600" cy="40616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Online survey </a:t>
            </a:r>
            <a:r>
              <a:rPr lang="en-US" sz="2000" dirty="0"/>
              <a:t>on the </a:t>
            </a:r>
            <a:r>
              <a:rPr lang="en-US" sz="2000" b="1" dirty="0"/>
              <a:t>choice of transport mode </a:t>
            </a:r>
            <a:r>
              <a:rPr lang="en-US" sz="2000" dirty="0"/>
              <a:t>for commuting to study</a:t>
            </a:r>
            <a:endParaRPr lang="cs-CZ" sz="2000" dirty="0"/>
          </a:p>
          <a:p>
            <a:r>
              <a:rPr lang="en-US" sz="2000" dirty="0"/>
              <a:t>Data collection: October 21 – November 25, 2024</a:t>
            </a:r>
            <a:endParaRPr lang="cs-CZ" sz="2000" dirty="0"/>
          </a:p>
          <a:p>
            <a:pPr marL="0" indent="0">
              <a:buNone/>
            </a:pPr>
            <a:r>
              <a:rPr lang="en-US" sz="2000" b="1" dirty="0"/>
              <a:t>Recruitment:</a:t>
            </a:r>
          </a:p>
          <a:p>
            <a:r>
              <a:rPr lang="en-US" sz="2000" dirty="0"/>
              <a:t>Students – quota sampling of contacted individuals (n = 9,876)</a:t>
            </a:r>
          </a:p>
          <a:p>
            <a:r>
              <a:rPr lang="en-US" sz="2000" dirty="0"/>
              <a:t>Employees – blanket outreach</a:t>
            </a:r>
            <a:br>
              <a:rPr lang="en-US" sz="2000" dirty="0"/>
            </a:br>
            <a:r>
              <a:rPr lang="en-US" sz="2000" dirty="0"/>
              <a:t>Survey duration: 25.8 minutes (median)</a:t>
            </a:r>
            <a:br>
              <a:rPr lang="en-US" sz="2000" dirty="0"/>
            </a:br>
            <a:r>
              <a:rPr lang="en-US" sz="2000" dirty="0"/>
              <a:t>Response rate: 13.4% (students)</a:t>
            </a:r>
          </a:p>
          <a:p>
            <a:pPr marL="0" indent="0">
              <a:buNone/>
            </a:pPr>
            <a:endParaRPr lang="cs-CZ" sz="2000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52D1CE4-5F64-05E0-3771-0AA9D8EC05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05575"/>
            <a:ext cx="5613400" cy="3848100"/>
          </a:xfrm>
        </p:spPr>
        <p:txBody>
          <a:bodyPr>
            <a:noAutofit/>
          </a:bodyPr>
          <a:lstStyle/>
          <a:p>
            <a:r>
              <a:rPr lang="cs-CZ" sz="2000" dirty="0"/>
              <a:t>Part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en-US" sz="2000" dirty="0"/>
              <a:t>Action Plan for the Implementation of the </a:t>
            </a:r>
            <a:r>
              <a:rPr lang="cs-CZ" sz="2000" b="1" dirty="0"/>
              <a:t>CU </a:t>
            </a:r>
            <a:r>
              <a:rPr lang="en-US" sz="2000" b="1" dirty="0"/>
              <a:t>Sustainable Development Strategy</a:t>
            </a:r>
            <a:r>
              <a:rPr lang="en-US" sz="2000" dirty="0"/>
              <a:t>: On the Road to Sustainability 2030</a:t>
            </a:r>
            <a:endParaRPr lang="cs-CZ" sz="2000" dirty="0"/>
          </a:p>
          <a:p>
            <a:r>
              <a:rPr lang="en-US" sz="2000" b="1" dirty="0"/>
              <a:t>Research objectives:</a:t>
            </a:r>
          </a:p>
          <a:p>
            <a:pPr lvl="1"/>
            <a:r>
              <a:rPr lang="cs-CZ" sz="1900" dirty="0"/>
              <a:t>t</a:t>
            </a:r>
            <a:r>
              <a:rPr lang="en-US" sz="1900" dirty="0"/>
              <a:t>o identify the </a:t>
            </a:r>
            <a:r>
              <a:rPr lang="en-US" sz="1900" b="1" dirty="0"/>
              <a:t>current transport </a:t>
            </a:r>
            <a:r>
              <a:rPr lang="en-US" sz="1900" b="1" dirty="0" err="1"/>
              <a:t>behavio</a:t>
            </a:r>
            <a:r>
              <a:rPr lang="cs-CZ" sz="1900" b="1" dirty="0"/>
              <a:t>u</a:t>
            </a:r>
            <a:r>
              <a:rPr lang="en-US" sz="1900" b="1" dirty="0"/>
              <a:t>r </a:t>
            </a:r>
            <a:r>
              <a:rPr lang="en-US" sz="1900" dirty="0"/>
              <a:t>of employees and students at </a:t>
            </a:r>
            <a:r>
              <a:rPr lang="cs-CZ" sz="1900" dirty="0"/>
              <a:t>CU</a:t>
            </a:r>
            <a:endParaRPr lang="en-US" sz="1900" dirty="0"/>
          </a:p>
          <a:p>
            <a:pPr lvl="1"/>
            <a:r>
              <a:rPr lang="cs-CZ" sz="1900" dirty="0"/>
              <a:t>t</a:t>
            </a:r>
            <a:r>
              <a:rPr lang="en-US" sz="1900" dirty="0"/>
              <a:t>o assess the </a:t>
            </a:r>
            <a:r>
              <a:rPr lang="en-US" sz="1900" b="1" dirty="0"/>
              <a:t>willingness to change transport mode </a:t>
            </a:r>
            <a:r>
              <a:rPr lang="en-US" sz="1900" dirty="0"/>
              <a:t>among respondents who commute by car</a:t>
            </a:r>
          </a:p>
          <a:p>
            <a:pPr lvl="1"/>
            <a:r>
              <a:rPr lang="cs-CZ" sz="1900" dirty="0"/>
              <a:t>t</a:t>
            </a:r>
            <a:r>
              <a:rPr lang="en-US" sz="1900" dirty="0"/>
              <a:t>o identify </a:t>
            </a:r>
            <a:r>
              <a:rPr lang="en-US" sz="1900" b="1" dirty="0"/>
              <a:t>motivations, barriers</a:t>
            </a:r>
            <a:r>
              <a:rPr lang="en-US" sz="1900" dirty="0"/>
              <a:t>, and basic socioeconomic characteristics of respondents</a:t>
            </a:r>
          </a:p>
        </p:txBody>
      </p:sp>
    </p:spTree>
    <p:extLst>
      <p:ext uri="{BB962C8B-B14F-4D97-AF65-F5344CB8AC3E}">
        <p14:creationId xmlns:p14="http://schemas.microsoft.com/office/powerpoint/2010/main" val="24347899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67EC60-403A-36E9-D8EA-CC7960666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7586"/>
            <a:ext cx="10515600" cy="992057"/>
          </a:xfrm>
        </p:spPr>
        <p:txBody>
          <a:bodyPr>
            <a:normAutofit fontScale="90000"/>
          </a:bodyPr>
          <a:lstStyle/>
          <a:p>
            <a:r>
              <a:rPr lang="en-US" dirty="0"/>
              <a:t>Housing Situation of Employees and Students 🏠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1B8A3A-86F2-6B6D-D77F-2202FFFE4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28863"/>
            <a:ext cx="10515600" cy="3538537"/>
          </a:xfrm>
        </p:spPr>
        <p:txBody>
          <a:bodyPr numCol="2" spcCol="252000"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🧑‍💼 </a:t>
            </a:r>
            <a:r>
              <a:rPr lang="en-US" b="1" dirty="0"/>
              <a:t>Employees Mostly Own Their Homes</a:t>
            </a:r>
          </a:p>
          <a:p>
            <a:r>
              <a:rPr lang="en-US" dirty="0"/>
              <a:t>69% live in owner-occupied housing</a:t>
            </a:r>
          </a:p>
          <a:p>
            <a:r>
              <a:rPr lang="en-US" dirty="0"/>
              <a:t>25% live in rented accommodation</a:t>
            </a:r>
          </a:p>
          <a:p>
            <a:r>
              <a:rPr lang="en-US" dirty="0"/>
              <a:t>Only 1% live in university dormitories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👩‍🎓 </a:t>
            </a:r>
            <a:r>
              <a:rPr lang="en-US" b="1" dirty="0"/>
              <a:t>Students Have More Diverse Housing</a:t>
            </a:r>
          </a:p>
          <a:p>
            <a:r>
              <a:rPr lang="en-US" dirty="0"/>
              <a:t>The most common arrangement: rented housing (35%)</a:t>
            </a:r>
          </a:p>
          <a:p>
            <a:r>
              <a:rPr lang="en-US" dirty="0"/>
              <a:t>Second most common: living with relatives or friends (29%)</a:t>
            </a:r>
          </a:p>
          <a:p>
            <a:r>
              <a:rPr lang="en-US" dirty="0"/>
              <a:t>23% live in owner-occupied housing</a:t>
            </a:r>
          </a:p>
          <a:p>
            <a:r>
              <a:rPr lang="en-US" dirty="0"/>
              <a:t>10% live in dormitories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98868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585F73-54BF-D8D6-87AA-5B87D4B11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7586"/>
            <a:ext cx="10515600" cy="992057"/>
          </a:xfrm>
        </p:spPr>
        <p:txBody>
          <a:bodyPr/>
          <a:lstStyle/>
          <a:p>
            <a:r>
              <a:rPr lang="en-US" dirty="0"/>
              <a:t>Income of </a:t>
            </a:r>
            <a:r>
              <a:rPr lang="en-US" noProof="0" dirty="0"/>
              <a:t>respondents</a:t>
            </a:r>
            <a:r>
              <a:rPr lang="en-US" dirty="0"/>
              <a:t>💰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5BA5F8-736C-6B1B-3A74-FFFD40BEAD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29031"/>
            <a:ext cx="10515600" cy="3371383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en-US" b="1" dirty="0"/>
              <a:t>🧑‍💼 Employees</a:t>
            </a:r>
          </a:p>
          <a:p>
            <a:r>
              <a:rPr lang="en-US" dirty="0"/>
              <a:t>Most common net monthly income: 30,001 – 38,000 CZK (19%)</a:t>
            </a:r>
          </a:p>
          <a:p>
            <a:r>
              <a:rPr lang="en-US" dirty="0"/>
              <a:t>Only 10% earn more than 66,000 CZK</a:t>
            </a:r>
          </a:p>
          <a:p>
            <a:r>
              <a:rPr lang="en-US" dirty="0"/>
              <a:t>17% did not disclose their income</a:t>
            </a:r>
          </a:p>
          <a:p>
            <a:pPr marL="0" indent="0">
              <a:buNone/>
            </a:pPr>
            <a:r>
              <a:rPr lang="en-US" b="1" dirty="0"/>
              <a:t>👩‍🎓 Students</a:t>
            </a:r>
          </a:p>
          <a:p>
            <a:r>
              <a:rPr lang="en-US" dirty="0"/>
              <a:t>Most common income: less than 10,000 CZK (35%)</a:t>
            </a:r>
          </a:p>
          <a:p>
            <a:r>
              <a:rPr lang="en-US" dirty="0"/>
              <a:t>13% of students have no income</a:t>
            </a:r>
          </a:p>
          <a:p>
            <a:r>
              <a:rPr lang="en-US" dirty="0"/>
              <a:t>9% did not disclose their income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1729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8E3B8AA-A7BE-972C-950D-09A98537F1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600" noProof="0" dirty="0"/>
              <a:t>Detailed report from the survey</a:t>
            </a:r>
            <a:br>
              <a:rPr lang="en-US" sz="3600" noProof="0" dirty="0"/>
            </a:br>
            <a:r>
              <a:rPr lang="en-US" sz="3600" noProof="0" dirty="0">
                <a:highlight>
                  <a:srgbClr val="FFFF00"/>
                </a:highlight>
              </a:rPr>
              <a:t>…</a:t>
            </a:r>
            <a:endParaRPr lang="en-US" sz="2800" noProof="0" dirty="0"/>
          </a:p>
        </p:txBody>
      </p:sp>
    </p:spTree>
    <p:extLst>
      <p:ext uri="{BB962C8B-B14F-4D97-AF65-F5344CB8AC3E}">
        <p14:creationId xmlns:p14="http://schemas.microsoft.com/office/powerpoint/2010/main" val="101172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3BE70DAA-0FA5-1104-B4A6-72395E809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5186"/>
            <a:ext cx="10515600" cy="992057"/>
          </a:xfrm>
        </p:spPr>
        <p:txBody>
          <a:bodyPr/>
          <a:lstStyle/>
          <a:p>
            <a:r>
              <a:rPr lang="en-US" dirty="0"/>
              <a:t>Travel Habits of </a:t>
            </a:r>
            <a:r>
              <a:rPr lang="cs-CZ" dirty="0"/>
              <a:t>CU </a:t>
            </a:r>
            <a:r>
              <a:rPr lang="en-US" dirty="0"/>
              <a:t>Students and Staff</a:t>
            </a:r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890D9D8-4035-589C-47A2-079BFAE9FB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6463"/>
            <a:ext cx="5373612" cy="38481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Key insights:</a:t>
            </a:r>
          </a:p>
          <a:p>
            <a:r>
              <a:rPr lang="en-US" dirty="0"/>
              <a:t>Public Transport: 86% of students vs. 64% of employees</a:t>
            </a:r>
          </a:p>
          <a:p>
            <a:r>
              <a:rPr lang="en-US" dirty="0"/>
              <a:t>Walking: 27% of students vs. 24% of employees</a:t>
            </a:r>
          </a:p>
          <a:p>
            <a:r>
              <a:rPr lang="en-US" dirty="0"/>
              <a:t>Car Use: 4% of students vs. 19% of employees</a:t>
            </a:r>
          </a:p>
          <a:p>
            <a:r>
              <a:rPr lang="en-US" dirty="0"/>
              <a:t>55% of employees commute 5+ times per week — 19 percentage points more than students.</a:t>
            </a:r>
          </a:p>
          <a:p>
            <a:endParaRPr lang="cs-CZ" dirty="0"/>
          </a:p>
        </p:txBody>
      </p:sp>
      <p:pic>
        <p:nvPicPr>
          <p:cNvPr id="20" name="Picture 3" descr="commuting_habits_chart.png">
            <a:extLst>
              <a:ext uri="{FF2B5EF4-FFF2-40B4-BE49-F238E27FC236}">
                <a16:creationId xmlns:a16="http://schemas.microsoft.com/office/drawing/2014/main" id="{D582E5C1-A8F1-DA8A-A6AD-8788989AD45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1857"/>
          <a:stretch/>
        </p:blipFill>
        <p:spPr>
          <a:xfrm>
            <a:off x="6211812" y="1825625"/>
            <a:ext cx="5980188" cy="4150808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63F21681-2894-E154-6287-B2CA80461EA9}"/>
              </a:ext>
            </a:extLst>
          </p:cNvPr>
          <p:cNvSpPr txBox="1"/>
          <p:nvPr/>
        </p:nvSpPr>
        <p:spPr>
          <a:xfrm>
            <a:off x="1016000" y="6001833"/>
            <a:ext cx="69637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noProof="0" dirty="0">
                <a:solidFill>
                  <a:srgbClr val="C40D3C"/>
                </a:solidFill>
              </a:rPr>
              <a:t>General population</a:t>
            </a:r>
            <a:r>
              <a:rPr lang="cs-CZ" sz="2000" i="1" noProof="0" dirty="0">
                <a:solidFill>
                  <a:srgbClr val="C40D3C"/>
                </a:solidFill>
              </a:rPr>
              <a:t> </a:t>
            </a:r>
            <a:r>
              <a:rPr lang="cs-CZ" sz="2000" i="1" noProof="0" dirty="0" err="1">
                <a:solidFill>
                  <a:srgbClr val="C40D3C"/>
                </a:solidFill>
              </a:rPr>
              <a:t>survey</a:t>
            </a:r>
            <a:r>
              <a:rPr lang="en-US" sz="2000" i="1" noProof="0" dirty="0">
                <a:solidFill>
                  <a:srgbClr val="C40D3C"/>
                </a:solidFill>
              </a:rPr>
              <a:t>: PT 38%, walking 35 %, car 66%</a:t>
            </a:r>
            <a:endParaRPr lang="cs-CZ" sz="2000" i="1" dirty="0">
              <a:solidFill>
                <a:srgbClr val="C40D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439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87EFACF8-8AA8-2874-9E13-7914883E3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9786"/>
            <a:ext cx="10515600" cy="992057"/>
          </a:xfrm>
        </p:spPr>
        <p:txBody>
          <a:bodyPr/>
          <a:lstStyle/>
          <a:p>
            <a:r>
              <a:rPr lang="en-US" dirty="0"/>
              <a:t>Car and Bicycle Ownership 🚗🚲</a:t>
            </a:r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C24BCC4-9E45-756D-9B65-F063095BFB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51062"/>
            <a:ext cx="10515600" cy="4135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🧑‍💼 Employees</a:t>
            </a:r>
          </a:p>
          <a:p>
            <a:r>
              <a:rPr lang="en-US" sz="2000" dirty="0"/>
              <a:t>Over half of households (52%) own one car; 20% do not own a car at all</a:t>
            </a:r>
          </a:p>
          <a:p>
            <a:r>
              <a:rPr lang="en-US" sz="2000" dirty="0"/>
              <a:t>Bicycle ownership is evenly distributed; like cars, one-fifth of households do not own a bicycle</a:t>
            </a:r>
          </a:p>
          <a:p>
            <a:r>
              <a:rPr lang="en-US" sz="2000" dirty="0"/>
              <a:t>88% of employees hold a driver’s license</a:t>
            </a:r>
          </a:p>
          <a:p>
            <a:pPr marL="0" indent="0">
              <a:buNone/>
            </a:pPr>
            <a:r>
              <a:rPr lang="en-US" sz="2000" b="1" dirty="0"/>
              <a:t>👩‍🎓 Students</a:t>
            </a:r>
          </a:p>
          <a:p>
            <a:r>
              <a:rPr lang="en-US" sz="2000" dirty="0"/>
              <a:t>31% of student households own one car; 24% do not own a car</a:t>
            </a:r>
          </a:p>
          <a:p>
            <a:r>
              <a:rPr lang="en-US" sz="2000" dirty="0"/>
              <a:t>Bicycle ownership is balanced; one-quarter of student households do not own a bicycle</a:t>
            </a:r>
          </a:p>
          <a:p>
            <a:r>
              <a:rPr lang="en-US" sz="2000" dirty="0"/>
              <a:t>77% of students have a driver’s license — 11 percentage points less than employees</a:t>
            </a:r>
          </a:p>
          <a:p>
            <a:endParaRPr lang="cs-CZ" sz="2000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3F292469-1401-3D0D-9569-F81455346BE2}"/>
              </a:ext>
            </a:extLst>
          </p:cNvPr>
          <p:cNvSpPr txBox="1"/>
          <p:nvPr/>
        </p:nvSpPr>
        <p:spPr>
          <a:xfrm>
            <a:off x="1016000" y="6001833"/>
            <a:ext cx="7212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noProof="0" dirty="0">
                <a:solidFill>
                  <a:srgbClr val="C40D3C"/>
                </a:solidFill>
              </a:rPr>
              <a:t>General population</a:t>
            </a:r>
            <a:r>
              <a:rPr lang="cs-CZ" i="1" noProof="0" dirty="0">
                <a:solidFill>
                  <a:srgbClr val="C40D3C"/>
                </a:solidFill>
              </a:rPr>
              <a:t> </a:t>
            </a:r>
            <a:r>
              <a:rPr lang="cs-CZ" i="1" noProof="0" dirty="0" err="1">
                <a:solidFill>
                  <a:srgbClr val="C40D3C"/>
                </a:solidFill>
              </a:rPr>
              <a:t>survey</a:t>
            </a:r>
            <a:r>
              <a:rPr lang="en-US" i="1" noProof="0" dirty="0">
                <a:solidFill>
                  <a:srgbClr val="C40D3C"/>
                </a:solidFill>
              </a:rPr>
              <a:t>: </a:t>
            </a:r>
            <a:r>
              <a:rPr lang="cs-CZ" i="1" noProof="0" dirty="0">
                <a:solidFill>
                  <a:srgbClr val="C40D3C"/>
                </a:solidFill>
              </a:rPr>
              <a:t>car </a:t>
            </a:r>
            <a:r>
              <a:rPr lang="cs-CZ" i="1" noProof="0" dirty="0" err="1">
                <a:solidFill>
                  <a:srgbClr val="C40D3C"/>
                </a:solidFill>
              </a:rPr>
              <a:t>ownership</a:t>
            </a:r>
            <a:r>
              <a:rPr lang="cs-CZ" i="1" noProof="0" dirty="0">
                <a:solidFill>
                  <a:srgbClr val="C40D3C"/>
                </a:solidFill>
              </a:rPr>
              <a:t> 96%, </a:t>
            </a:r>
            <a:r>
              <a:rPr lang="cs-CZ" i="1" noProof="0" dirty="0" err="1">
                <a:solidFill>
                  <a:srgbClr val="C40D3C"/>
                </a:solidFill>
              </a:rPr>
              <a:t>drivers</a:t>
            </a:r>
            <a:r>
              <a:rPr lang="cs-CZ" i="1" noProof="0" dirty="0">
                <a:solidFill>
                  <a:srgbClr val="C40D3C"/>
                </a:solidFill>
              </a:rPr>
              <a:t>‘ </a:t>
            </a:r>
            <a:r>
              <a:rPr lang="cs-CZ" i="1" noProof="0" dirty="0" err="1">
                <a:solidFill>
                  <a:srgbClr val="C40D3C"/>
                </a:solidFill>
              </a:rPr>
              <a:t>license</a:t>
            </a:r>
            <a:r>
              <a:rPr lang="cs-CZ" i="1" noProof="0" dirty="0">
                <a:solidFill>
                  <a:srgbClr val="C40D3C"/>
                </a:solidFill>
              </a:rPr>
              <a:t> 94% </a:t>
            </a:r>
            <a:endParaRPr lang="cs-CZ" i="1" dirty="0">
              <a:solidFill>
                <a:srgbClr val="C40D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259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5204E8-C7CA-1044-CB63-B4055673E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6286"/>
            <a:ext cx="10515600" cy="992057"/>
          </a:xfrm>
        </p:spPr>
        <p:txBody>
          <a:bodyPr>
            <a:normAutofit/>
          </a:bodyPr>
          <a:lstStyle/>
          <a:p>
            <a:r>
              <a:rPr lang="en-US" dirty="0"/>
              <a:t>Use of Shared and Public Transport Options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60B0499-2519-C3D3-8F23-09B66A2B9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8662"/>
            <a:ext cx="10515600" cy="4224337"/>
          </a:xfrm>
        </p:spPr>
        <p:txBody>
          <a:bodyPr>
            <a:normAutofit/>
          </a:bodyPr>
          <a:lstStyle/>
          <a:p>
            <a:r>
              <a:rPr lang="en-US" sz="2100" b="1" dirty="0"/>
              <a:t>Students are more likely than employees to use:</a:t>
            </a:r>
          </a:p>
          <a:p>
            <a:pPr lvl="1"/>
            <a:r>
              <a:rPr lang="en-US" sz="2000" dirty="0"/>
              <a:t>Shared bikes 🚲</a:t>
            </a:r>
          </a:p>
          <a:p>
            <a:pPr lvl="1"/>
            <a:r>
              <a:rPr lang="en-US" sz="2000" dirty="0"/>
              <a:t>E-scooters 🛴</a:t>
            </a:r>
          </a:p>
          <a:p>
            <a:pPr lvl="1"/>
            <a:r>
              <a:rPr lang="en-US" sz="2000" dirty="0"/>
              <a:t>Car-sharing services 🚗</a:t>
            </a:r>
          </a:p>
          <a:p>
            <a:pPr lvl="1"/>
            <a:r>
              <a:rPr lang="en-US" sz="2000" dirty="0"/>
              <a:t>Alternative taxi services 🚖</a:t>
            </a:r>
          </a:p>
          <a:p>
            <a:r>
              <a:rPr lang="en-US" sz="2100" b="1" dirty="0"/>
              <a:t>🚋 Public Transport is Widely Used</a:t>
            </a:r>
          </a:p>
          <a:p>
            <a:pPr lvl="1"/>
            <a:r>
              <a:rPr lang="en-US" sz="2000" dirty="0"/>
              <a:t>Among employees, 70% have a public transport pass — 90% of them use an annual pass</a:t>
            </a:r>
          </a:p>
          <a:p>
            <a:pPr lvl="1"/>
            <a:r>
              <a:rPr lang="en-US" sz="2000" dirty="0"/>
              <a:t>Among students, the share is even higher: 82% have a pass, with 76% using an annual one</a:t>
            </a:r>
          </a:p>
          <a:p>
            <a:endParaRPr lang="cs-CZ" sz="21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BD1D31A9-F9FB-FB40-6C24-5011E351AE60}"/>
              </a:ext>
            </a:extLst>
          </p:cNvPr>
          <p:cNvSpPr txBox="1"/>
          <p:nvPr/>
        </p:nvSpPr>
        <p:spPr>
          <a:xfrm>
            <a:off x="1041400" y="6128652"/>
            <a:ext cx="5660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noProof="0" dirty="0">
                <a:solidFill>
                  <a:srgbClr val="C40D3C"/>
                </a:solidFill>
              </a:rPr>
              <a:t>General population</a:t>
            </a:r>
            <a:r>
              <a:rPr lang="cs-CZ" i="1" noProof="0" dirty="0">
                <a:solidFill>
                  <a:srgbClr val="C40D3C"/>
                </a:solidFill>
              </a:rPr>
              <a:t> </a:t>
            </a:r>
            <a:r>
              <a:rPr lang="cs-CZ" i="1" noProof="0" dirty="0" err="1">
                <a:solidFill>
                  <a:srgbClr val="C40D3C"/>
                </a:solidFill>
              </a:rPr>
              <a:t>survey</a:t>
            </a:r>
            <a:r>
              <a:rPr lang="en-US" i="1" noProof="0" dirty="0">
                <a:solidFill>
                  <a:srgbClr val="C40D3C"/>
                </a:solidFill>
              </a:rPr>
              <a:t>: </a:t>
            </a:r>
            <a:r>
              <a:rPr lang="cs-CZ" i="1" noProof="0" dirty="0">
                <a:solidFill>
                  <a:srgbClr val="C40D3C"/>
                </a:solidFill>
              </a:rPr>
              <a:t>public transport </a:t>
            </a:r>
            <a:r>
              <a:rPr lang="cs-CZ" i="1" noProof="0" dirty="0" err="1">
                <a:solidFill>
                  <a:srgbClr val="C40D3C"/>
                </a:solidFill>
              </a:rPr>
              <a:t>pass</a:t>
            </a:r>
            <a:r>
              <a:rPr lang="cs-CZ" i="1" noProof="0" dirty="0">
                <a:solidFill>
                  <a:srgbClr val="C40D3C"/>
                </a:solidFill>
              </a:rPr>
              <a:t> 39%</a:t>
            </a:r>
            <a:endParaRPr lang="cs-CZ" i="1" dirty="0">
              <a:solidFill>
                <a:srgbClr val="C40D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339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2CF0C6-AC80-33DE-B328-254933D78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7586"/>
            <a:ext cx="10515600" cy="992057"/>
          </a:xfrm>
        </p:spPr>
        <p:txBody>
          <a:bodyPr>
            <a:normAutofit/>
          </a:bodyPr>
          <a:lstStyle/>
          <a:p>
            <a:r>
              <a:rPr lang="en-US" dirty="0"/>
              <a:t>Awareness and Availability of Parking at </a:t>
            </a:r>
            <a:r>
              <a:rPr lang="cs-CZ" dirty="0"/>
              <a:t>CU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06E7B8D-13E8-4E92-B77E-FF3A258B9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29031"/>
            <a:ext cx="10515600" cy="38479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🚲 Many students are </a:t>
            </a:r>
            <a:r>
              <a:rPr lang="en-US" sz="2200" b="1" dirty="0"/>
              <a:t>unaware of bicycle parking </a:t>
            </a:r>
            <a:r>
              <a:rPr lang="en-US" sz="2200" dirty="0"/>
              <a:t>options</a:t>
            </a:r>
          </a:p>
          <a:p>
            <a:r>
              <a:rPr lang="en-US" sz="2200" dirty="0"/>
              <a:t>69% of students do not know whether they can park a bicycle at CU</a:t>
            </a:r>
          </a:p>
          <a:p>
            <a:r>
              <a:rPr lang="en-US" sz="2200" dirty="0"/>
              <a:t>Among employees, this is 42%</a:t>
            </a:r>
          </a:p>
          <a:p>
            <a:pPr marL="0" indent="0">
              <a:buNone/>
            </a:pPr>
            <a:r>
              <a:rPr lang="en-US" sz="2200" dirty="0"/>
              <a:t>🚗 Most students do not have access to car parking</a:t>
            </a:r>
          </a:p>
          <a:p>
            <a:r>
              <a:rPr lang="en-US" sz="2200" dirty="0"/>
              <a:t>83% of students lack a designated parking space</a:t>
            </a:r>
          </a:p>
          <a:p>
            <a:r>
              <a:rPr lang="en-US" sz="2200" dirty="0"/>
              <a:t>Compared to 47% of employees</a:t>
            </a:r>
          </a:p>
          <a:p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3783087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A502FC-2469-58C9-5BD6-5E88A23C8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7586"/>
            <a:ext cx="10515600" cy="992057"/>
          </a:xfrm>
        </p:spPr>
        <p:txBody>
          <a:bodyPr>
            <a:normAutofit/>
          </a:bodyPr>
          <a:lstStyle/>
          <a:p>
            <a:r>
              <a:rPr lang="en-US" dirty="0"/>
              <a:t>Travel Diary: Student Trip Purposes 🎓🏠🛍️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78A610B-D42D-D246-D0C8-8F530E661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29031"/>
            <a:ext cx="10515600" cy="3847931"/>
          </a:xfrm>
        </p:spPr>
        <p:txBody>
          <a:bodyPr>
            <a:normAutofit/>
          </a:bodyPr>
          <a:lstStyle/>
          <a:p>
            <a:r>
              <a:rPr lang="en-US" sz="2300" dirty="0"/>
              <a:t>The most common purpose of students’ first trip is study (80.6%)</a:t>
            </a:r>
          </a:p>
          <a:p>
            <a:r>
              <a:rPr lang="en-US" sz="2300" dirty="0"/>
              <a:t>11% of students reported work as the purpose of their first trip</a:t>
            </a:r>
          </a:p>
          <a:p>
            <a:r>
              <a:rPr lang="en-US" sz="2300" dirty="0"/>
              <a:t>Less than 2% of first trips are for leisure activities</a:t>
            </a:r>
          </a:p>
          <a:p>
            <a:r>
              <a:rPr lang="en-US" sz="2300" dirty="0"/>
              <a:t>The most common purpose of the second trip is returning home (44.7%)</a:t>
            </a:r>
          </a:p>
          <a:p>
            <a:r>
              <a:rPr lang="en-US" sz="2300" dirty="0"/>
              <a:t>20.5% of second trips are for study</a:t>
            </a:r>
          </a:p>
          <a:p>
            <a:r>
              <a:rPr lang="en-US" sz="2300" dirty="0"/>
              <a:t>Shopping/services and leisure activities are tied for third and fourth place, each at 8.3%</a:t>
            </a:r>
          </a:p>
          <a:p>
            <a:endParaRPr lang="cs-CZ" sz="2300" dirty="0"/>
          </a:p>
        </p:txBody>
      </p:sp>
    </p:spTree>
    <p:extLst>
      <p:ext uri="{BB962C8B-B14F-4D97-AF65-F5344CB8AC3E}">
        <p14:creationId xmlns:p14="http://schemas.microsoft.com/office/powerpoint/2010/main" val="3611582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557B96-B818-56C2-2479-A30330F2A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7586"/>
            <a:ext cx="10515600" cy="992057"/>
          </a:xfrm>
        </p:spPr>
        <p:txBody>
          <a:bodyPr>
            <a:normAutofit/>
          </a:bodyPr>
          <a:lstStyle/>
          <a:p>
            <a:r>
              <a:rPr lang="en-US" dirty="0"/>
              <a:t>Travel Diary: Employee Trip Purposes 👔🏠👶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04AE11-E26A-1387-BAD7-C66001CCD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29031"/>
            <a:ext cx="10515600" cy="3847931"/>
          </a:xfrm>
        </p:spPr>
        <p:txBody>
          <a:bodyPr>
            <a:normAutofit/>
          </a:bodyPr>
          <a:lstStyle/>
          <a:p>
            <a:r>
              <a:rPr lang="en-US" dirty="0"/>
              <a:t>In 86% of cases, employees’ first trip is to work</a:t>
            </a:r>
          </a:p>
          <a:p>
            <a:r>
              <a:rPr lang="en-US" dirty="0"/>
              <a:t>The second most common purpose of the first trip is accompanying a child to school/kindergarten (6.3%)</a:t>
            </a:r>
          </a:p>
          <a:p>
            <a:r>
              <a:rPr lang="en-US" dirty="0"/>
              <a:t>The most common purpose of the second trip is returning home (43.6%)</a:t>
            </a:r>
          </a:p>
          <a:p>
            <a:r>
              <a:rPr lang="en-US" dirty="0"/>
              <a:t>Other second trip purposes include work (22.2%) and shopping/services (8.3%)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6121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12C682-9DBB-5BB7-A1CF-8437C6C9D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7586"/>
            <a:ext cx="10515600" cy="992057"/>
          </a:xfrm>
        </p:spPr>
        <p:txBody>
          <a:bodyPr>
            <a:normAutofit fontScale="90000"/>
          </a:bodyPr>
          <a:lstStyle/>
          <a:p>
            <a:r>
              <a:rPr lang="en-US"/>
              <a:t>Average Travel Time of Students by Mode of Transport 📚🚌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5E754F-03CE-E69B-15C2-0091F7899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29031"/>
            <a:ext cx="10515600" cy="3847931"/>
          </a:xfrm>
        </p:spPr>
        <p:txBody>
          <a:bodyPr>
            <a:normAutofit/>
          </a:bodyPr>
          <a:lstStyle/>
          <a:p>
            <a:r>
              <a:rPr lang="en-US" dirty="0"/>
              <a:t>The </a:t>
            </a:r>
            <a:r>
              <a:rPr lang="en-US" b="1" dirty="0"/>
              <a:t>fastest modes </a:t>
            </a:r>
            <a:r>
              <a:rPr lang="en-US" dirty="0"/>
              <a:t>include public transport (metro, tram, bus, trolleybus): 13–16 minutes</a:t>
            </a:r>
          </a:p>
          <a:p>
            <a:r>
              <a:rPr lang="en-US" b="1" dirty="0"/>
              <a:t>Cycling</a:t>
            </a:r>
            <a:r>
              <a:rPr lang="en-US" dirty="0"/>
              <a:t> takes students an average of 15 minutes, and walking takes 18 minutes</a:t>
            </a:r>
          </a:p>
          <a:p>
            <a:r>
              <a:rPr lang="en-US" b="1" dirty="0"/>
              <a:t>Driving</a:t>
            </a:r>
            <a:r>
              <a:rPr lang="en-US" dirty="0"/>
              <a:t> (own car or carsharing) takes about 26–27 minutes, while carpooling takes around 32 minutes</a:t>
            </a:r>
          </a:p>
          <a:p>
            <a:r>
              <a:rPr lang="en-US" dirty="0"/>
              <a:t>Students spend the most time traveling by </a:t>
            </a:r>
            <a:r>
              <a:rPr lang="en-US" b="1" dirty="0"/>
              <a:t>train</a:t>
            </a:r>
            <a:r>
              <a:rPr lang="en-US" dirty="0"/>
              <a:t> (average 62 minutes) and long-distance bus (85 minutes)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5812988"/>
      </p:ext>
    </p:extLst>
  </p:cSld>
  <p:clrMapOvr>
    <a:masterClrMapping/>
  </p:clrMapOvr>
</p:sld>
</file>

<file path=ppt/theme/theme1.xml><?xml version="1.0" encoding="utf-8"?>
<a:theme xmlns:a="http://schemas.openxmlformats.org/drawingml/2006/main" name="Univerzita Karlova">
  <a:themeElements>
    <a:clrScheme name="Univerzita Karlova">
      <a:dk1>
        <a:sysClr val="windowText" lastClr="000000"/>
      </a:dk1>
      <a:lt1>
        <a:sysClr val="window" lastClr="FFFFFF"/>
      </a:lt1>
      <a:dk2>
        <a:srgbClr val="003657"/>
      </a:dk2>
      <a:lt2>
        <a:srgbClr val="9D9D9C"/>
      </a:lt2>
      <a:accent1>
        <a:srgbClr val="D22D40"/>
      </a:accent1>
      <a:accent2>
        <a:srgbClr val="003657"/>
      </a:accent2>
      <a:accent3>
        <a:srgbClr val="000000"/>
      </a:accent3>
      <a:accent4>
        <a:srgbClr val="9D9D9C"/>
      </a:accent4>
      <a:accent5>
        <a:srgbClr val="E16C79"/>
      </a:accent5>
      <a:accent6>
        <a:srgbClr val="9AAFBC"/>
      </a:accent6>
      <a:hlink>
        <a:srgbClr val="D22D40"/>
      </a:hlink>
      <a:folHlink>
        <a:srgbClr val="E16C7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" id="{2EE00987-F2A8-4ADF-9299-4EE024E7B467}" vid="{15FD2BDD-387E-46BD-BE19-6C9A8D373D6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 UK 2024 prázdná</Template>
  <TotalTime>756</TotalTime>
  <Words>1571</Words>
  <Application>Microsoft Office PowerPoint</Application>
  <PresentationFormat>Širokoúhlá obrazovka</PresentationFormat>
  <Paragraphs>140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5" baseType="lpstr">
      <vt:lpstr>Arial</vt:lpstr>
      <vt:lpstr>Play</vt:lpstr>
      <vt:lpstr>Univerzita Karlova</vt:lpstr>
      <vt:lpstr>Prezentace aplikace PowerPoint</vt:lpstr>
      <vt:lpstr>Survey - outline</vt:lpstr>
      <vt:lpstr>Travel Habits of CU Students and Staff</vt:lpstr>
      <vt:lpstr>Car and Bicycle Ownership 🚗🚲</vt:lpstr>
      <vt:lpstr>Use of Shared and Public Transport Options</vt:lpstr>
      <vt:lpstr>Awareness and Availability of Parking at CU</vt:lpstr>
      <vt:lpstr>Travel Diary: Student Trip Purposes 🎓🏠🛍️</vt:lpstr>
      <vt:lpstr>Travel Diary: Employee Trip Purposes 👔🏠👶</vt:lpstr>
      <vt:lpstr>Average Travel Time of Students by Mode of Transport 📚🚌</vt:lpstr>
      <vt:lpstr>Average Travel Time of Employees by Mode of Transport 💼🚗</vt:lpstr>
      <vt:lpstr>Prezentace aplikace PowerPoint</vt:lpstr>
      <vt:lpstr>📏 Comparison of Average Travel Distances</vt:lpstr>
      <vt:lpstr>Perception vs. Preference: Public Transport Use</vt:lpstr>
      <vt:lpstr>Attitudes Toward Cycling During the Semester</vt:lpstr>
      <vt:lpstr>Impact of Frequent Car Use 🚗 on the Environment 🌍</vt:lpstr>
      <vt:lpstr>How to Improve Integration of Cycling and Public Transport for Commuting to CU? 🚴‍♂️🚌</vt:lpstr>
      <vt:lpstr>Is a Car Essential for Everyday Mobility? 🚗❌</vt:lpstr>
      <vt:lpstr>Key Measures to Reduce Car Use for Commuting to CU 🚗📉</vt:lpstr>
      <vt:lpstr>Sociodemographic Characteristics of Respondents</vt:lpstr>
      <vt:lpstr>Housing Situation of Employees and Students 🏠</vt:lpstr>
      <vt:lpstr>Income of respondents💰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Vojtěch Máca</dc:creator>
  <cp:lastModifiedBy>Vojtěch Máca</cp:lastModifiedBy>
  <cp:revision>40</cp:revision>
  <dcterms:created xsi:type="dcterms:W3CDTF">2025-05-22T07:31:33Z</dcterms:created>
  <dcterms:modified xsi:type="dcterms:W3CDTF">2025-09-24T10:25:12Z</dcterms:modified>
</cp:coreProperties>
</file>